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E532C-5810-4D7C-BFAB-69628C8F5F04}" v="8" dt="2025-06-16T18:16:14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ara slatineanu" userId="15e38dd9901d3bab" providerId="LiveId" clId="{340E532C-5810-4D7C-BFAB-69628C8F5F04}"/>
    <pc:docChg chg="undo custSel modSld">
      <pc:chgData name="tamara slatineanu" userId="15e38dd9901d3bab" providerId="LiveId" clId="{340E532C-5810-4D7C-BFAB-69628C8F5F04}" dt="2025-06-16T18:17:48.164" v="563" actId="122"/>
      <pc:docMkLst>
        <pc:docMk/>
      </pc:docMkLst>
      <pc:sldChg chg="modSp mod">
        <pc:chgData name="tamara slatineanu" userId="15e38dd9901d3bab" providerId="LiveId" clId="{340E532C-5810-4D7C-BFAB-69628C8F5F04}" dt="2025-06-16T18:17:48.164" v="563" actId="122"/>
        <pc:sldMkLst>
          <pc:docMk/>
          <pc:sldMk cId="3456874778" sldId="256"/>
        </pc:sldMkLst>
        <pc:spChg chg="mod">
          <ac:chgData name="tamara slatineanu" userId="15e38dd9901d3bab" providerId="LiveId" clId="{340E532C-5810-4D7C-BFAB-69628C8F5F04}" dt="2025-06-16T18:17:48.164" v="563" actId="122"/>
          <ac:spMkLst>
            <pc:docMk/>
            <pc:sldMk cId="3456874778" sldId="256"/>
            <ac:spMk id="15" creationId="{2127A158-BDEF-9408-B1F6-C63FECC9274F}"/>
          </ac:spMkLst>
        </pc:spChg>
        <pc:spChg chg="mod">
          <ac:chgData name="tamara slatineanu" userId="15e38dd9901d3bab" providerId="LiveId" clId="{340E532C-5810-4D7C-BFAB-69628C8F5F04}" dt="2025-06-16T17:58:27.613" v="64" actId="1076"/>
          <ac:spMkLst>
            <pc:docMk/>
            <pc:sldMk cId="3456874778" sldId="256"/>
            <ac:spMk id="19" creationId="{7DD31954-2E7A-DF0A-E0C6-4220A5C74BA4}"/>
          </ac:spMkLst>
        </pc:spChg>
      </pc:sldChg>
      <pc:sldChg chg="modSp mod">
        <pc:chgData name="tamara slatineanu" userId="15e38dd9901d3bab" providerId="LiveId" clId="{340E532C-5810-4D7C-BFAB-69628C8F5F04}" dt="2025-06-15T20:57:53.943" v="0" actId="1076"/>
        <pc:sldMkLst>
          <pc:docMk/>
          <pc:sldMk cId="1085089800" sldId="257"/>
        </pc:sldMkLst>
        <pc:spChg chg="mod">
          <ac:chgData name="tamara slatineanu" userId="15e38dd9901d3bab" providerId="LiveId" clId="{340E532C-5810-4D7C-BFAB-69628C8F5F04}" dt="2025-06-15T20:57:53.943" v="0" actId="1076"/>
          <ac:spMkLst>
            <pc:docMk/>
            <pc:sldMk cId="1085089800" sldId="257"/>
            <ac:spMk id="4" creationId="{D17AD37C-2C31-6475-94FF-5F10003791E0}"/>
          </ac:spMkLst>
        </pc:spChg>
      </pc:sldChg>
      <pc:sldChg chg="addSp modSp mod">
        <pc:chgData name="tamara slatineanu" userId="15e38dd9901d3bab" providerId="LiveId" clId="{340E532C-5810-4D7C-BFAB-69628C8F5F04}" dt="2025-06-16T18:14:00.031" v="521" actId="20577"/>
        <pc:sldMkLst>
          <pc:docMk/>
          <pc:sldMk cId="3092094097" sldId="258"/>
        </pc:sldMkLst>
        <pc:spChg chg="mod">
          <ac:chgData name="tamara slatineanu" userId="15e38dd9901d3bab" providerId="LiveId" clId="{340E532C-5810-4D7C-BFAB-69628C8F5F04}" dt="2025-06-16T18:14:00.031" v="521" actId="20577"/>
          <ac:spMkLst>
            <pc:docMk/>
            <pc:sldMk cId="3092094097" sldId="258"/>
            <ac:spMk id="3" creationId="{E90EBFBF-C767-D1F5-EE46-800919E6014B}"/>
          </ac:spMkLst>
        </pc:spChg>
        <pc:picChg chg="add mod">
          <ac:chgData name="tamara slatineanu" userId="15e38dd9901d3bab" providerId="LiveId" clId="{340E532C-5810-4D7C-BFAB-69628C8F5F04}" dt="2025-06-15T20:57:59.881" v="2" actId="1076"/>
          <ac:picMkLst>
            <pc:docMk/>
            <pc:sldMk cId="3092094097" sldId="258"/>
            <ac:picMk id="8" creationId="{FCAB9DCB-6AC3-9FD3-33BC-1C13A3C26918}"/>
          </ac:picMkLst>
        </pc:picChg>
      </pc:sldChg>
      <pc:sldChg chg="addSp modSp mod">
        <pc:chgData name="tamara slatineanu" userId="15e38dd9901d3bab" providerId="LiveId" clId="{340E532C-5810-4D7C-BFAB-69628C8F5F04}" dt="2025-06-16T18:12:49.536" v="478" actId="1076"/>
        <pc:sldMkLst>
          <pc:docMk/>
          <pc:sldMk cId="2062629668" sldId="259"/>
        </pc:sldMkLst>
        <pc:spChg chg="mod">
          <ac:chgData name="tamara slatineanu" userId="15e38dd9901d3bab" providerId="LiveId" clId="{340E532C-5810-4D7C-BFAB-69628C8F5F04}" dt="2025-06-16T18:12:49.536" v="478" actId="1076"/>
          <ac:spMkLst>
            <pc:docMk/>
            <pc:sldMk cId="2062629668" sldId="259"/>
            <ac:spMk id="4" creationId="{BF2199C4-2672-A77A-6F7F-E2D0014513F7}"/>
          </ac:spMkLst>
        </pc:spChg>
        <pc:picChg chg="add mod">
          <ac:chgData name="tamara slatineanu" userId="15e38dd9901d3bab" providerId="LiveId" clId="{340E532C-5810-4D7C-BFAB-69628C8F5F04}" dt="2025-06-15T20:58:05.487" v="4" actId="1076"/>
          <ac:picMkLst>
            <pc:docMk/>
            <pc:sldMk cId="2062629668" sldId="259"/>
            <ac:picMk id="6" creationId="{2F86255E-4D06-D6DB-2AC6-8F5F5C8470A4}"/>
          </ac:picMkLst>
        </pc:picChg>
      </pc:sldChg>
      <pc:sldChg chg="addSp modSp mod">
        <pc:chgData name="tamara slatineanu" userId="15e38dd9901d3bab" providerId="LiveId" clId="{340E532C-5810-4D7C-BFAB-69628C8F5F04}" dt="2025-06-16T18:11:55.679" v="471" actId="13926"/>
        <pc:sldMkLst>
          <pc:docMk/>
          <pc:sldMk cId="2255723262" sldId="260"/>
        </pc:sldMkLst>
        <pc:spChg chg="mod">
          <ac:chgData name="tamara slatineanu" userId="15e38dd9901d3bab" providerId="LiveId" clId="{340E532C-5810-4D7C-BFAB-69628C8F5F04}" dt="2025-06-16T18:11:55.679" v="471" actId="13926"/>
          <ac:spMkLst>
            <pc:docMk/>
            <pc:sldMk cId="2255723262" sldId="260"/>
            <ac:spMk id="3" creationId="{80925A09-785E-40FA-3B9F-6A15ABBD9A34}"/>
          </ac:spMkLst>
        </pc:spChg>
        <pc:picChg chg="add mod">
          <ac:chgData name="tamara slatineanu" userId="15e38dd9901d3bab" providerId="LiveId" clId="{340E532C-5810-4D7C-BFAB-69628C8F5F04}" dt="2025-06-15T20:58:11.080" v="6" actId="1076"/>
          <ac:picMkLst>
            <pc:docMk/>
            <pc:sldMk cId="2255723262" sldId="260"/>
            <ac:picMk id="5" creationId="{8120CE1E-572F-84F1-DC42-E5DF93609DD4}"/>
          </ac:picMkLst>
        </pc:picChg>
      </pc:sldChg>
      <pc:sldChg chg="addSp modSp mod">
        <pc:chgData name="tamara slatineanu" userId="15e38dd9901d3bab" providerId="LiveId" clId="{340E532C-5810-4D7C-BFAB-69628C8F5F04}" dt="2025-06-16T18:10:27.011" v="455" actId="20577"/>
        <pc:sldMkLst>
          <pc:docMk/>
          <pc:sldMk cId="717411921" sldId="261"/>
        </pc:sldMkLst>
        <pc:spChg chg="mod">
          <ac:chgData name="tamara slatineanu" userId="15e38dd9901d3bab" providerId="LiveId" clId="{340E532C-5810-4D7C-BFAB-69628C8F5F04}" dt="2025-06-16T18:10:27.011" v="455" actId="20577"/>
          <ac:spMkLst>
            <pc:docMk/>
            <pc:sldMk cId="717411921" sldId="261"/>
            <ac:spMk id="3" creationId="{5E76C85E-B638-E3F0-7C6C-3FD2ED0400C0}"/>
          </ac:spMkLst>
        </pc:spChg>
        <pc:picChg chg="add mod">
          <ac:chgData name="tamara slatineanu" userId="15e38dd9901d3bab" providerId="LiveId" clId="{340E532C-5810-4D7C-BFAB-69628C8F5F04}" dt="2025-06-15T20:58:18.520" v="8" actId="1076"/>
          <ac:picMkLst>
            <pc:docMk/>
            <pc:sldMk cId="717411921" sldId="261"/>
            <ac:picMk id="7" creationId="{19DBDC86-3388-667E-5A03-5384D44C74A6}"/>
          </ac:picMkLst>
        </pc:picChg>
      </pc:sldChg>
      <pc:sldChg chg="addSp delSp modSp mod">
        <pc:chgData name="tamara slatineanu" userId="15e38dd9901d3bab" providerId="LiveId" clId="{340E532C-5810-4D7C-BFAB-69628C8F5F04}" dt="2025-06-16T18:17:03.051" v="549" actId="1076"/>
        <pc:sldMkLst>
          <pc:docMk/>
          <pc:sldMk cId="2838806291" sldId="262"/>
        </pc:sldMkLst>
        <pc:spChg chg="add del mod">
          <ac:chgData name="tamara slatineanu" userId="15e38dd9901d3bab" providerId="LiveId" clId="{340E532C-5810-4D7C-BFAB-69628C8F5F04}" dt="2025-06-16T18:15:56.580" v="524"/>
          <ac:spMkLst>
            <pc:docMk/>
            <pc:sldMk cId="2838806291" sldId="262"/>
            <ac:spMk id="3" creationId="{C7C44C3F-99BA-ABF5-774F-1B824B21BE2B}"/>
          </ac:spMkLst>
        </pc:spChg>
        <pc:spChg chg="add mod">
          <ac:chgData name="tamara slatineanu" userId="15e38dd9901d3bab" providerId="LiveId" clId="{340E532C-5810-4D7C-BFAB-69628C8F5F04}" dt="2025-06-16T18:17:03.051" v="549" actId="1076"/>
          <ac:spMkLst>
            <pc:docMk/>
            <pc:sldMk cId="2838806291" sldId="262"/>
            <ac:spMk id="7" creationId="{47F8C02B-B454-98B9-8C69-E0E7C8961995}"/>
          </ac:spMkLst>
        </pc:spChg>
        <pc:graphicFrameChg chg="modGraphic">
          <ac:chgData name="tamara slatineanu" userId="15e38dd9901d3bab" providerId="LiveId" clId="{340E532C-5810-4D7C-BFAB-69628C8F5F04}" dt="2025-06-16T18:11:32.915" v="470" actId="255"/>
          <ac:graphicFrameMkLst>
            <pc:docMk/>
            <pc:sldMk cId="2838806291" sldId="262"/>
            <ac:graphicFrameMk id="4" creationId="{67A22C0E-4DB5-74FE-98E2-BCDE96779BFF}"/>
          </ac:graphicFrameMkLst>
        </pc:graphicFrameChg>
        <pc:picChg chg="add mod">
          <ac:chgData name="tamara slatineanu" userId="15e38dd9901d3bab" providerId="LiveId" clId="{340E532C-5810-4D7C-BFAB-69628C8F5F04}" dt="2025-06-15T20:58:29.784" v="11" actId="1076"/>
          <ac:picMkLst>
            <pc:docMk/>
            <pc:sldMk cId="2838806291" sldId="262"/>
            <ac:picMk id="6" creationId="{149653BF-ADB4-8510-F7A3-341ECB3C345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853CB-8087-44EF-8766-EA4AE1D1939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CAC4D-366F-427F-B5A5-55CA6769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70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1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2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1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9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8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2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5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8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4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417054-E500-4FDF-9C78-748C959C0A9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FC832D-D7C1-4178-B309-7C3583710A2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4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BFB82CE-EF65-11CE-EB2A-14BB71A0699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74" y="276215"/>
            <a:ext cx="4744686" cy="9954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C22C60-E15D-7D12-0929-DAFFCD9094C5}"/>
              </a:ext>
            </a:extLst>
          </p:cNvPr>
          <p:cNvSpPr txBox="1"/>
          <p:nvPr/>
        </p:nvSpPr>
        <p:spPr>
          <a:xfrm>
            <a:off x="1262743" y="3513520"/>
            <a:ext cx="98951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/>
              <a:t>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AI-based Learning for Teachers and Students in a Sustainable School (AI-LT3S)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D1A4A6-67D2-9391-89AF-9A75A27A9799}"/>
              </a:ext>
            </a:extLst>
          </p:cNvPr>
          <p:cNvSpPr txBox="1"/>
          <p:nvPr/>
        </p:nvSpPr>
        <p:spPr>
          <a:xfrm>
            <a:off x="740230" y="1758244"/>
            <a:ext cx="101999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Î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nv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ăț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area asistat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de Inteligen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ț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a Artificial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pentru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Profesori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ș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i Elevi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î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ntr-o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ș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coal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</a:t>
            </a:r>
            <a:r>
              <a:rPr lang="it-IT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sustenabil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</a:t>
            </a:r>
            <a:endParaRPr lang="en-GB" sz="2800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27A158-BDEF-9408-B1F6-C63FECC9274F}"/>
              </a:ext>
            </a:extLst>
          </p:cNvPr>
          <p:cNvSpPr txBox="1"/>
          <p:nvPr/>
        </p:nvSpPr>
        <p:spPr>
          <a:xfrm>
            <a:off x="740230" y="5684360"/>
            <a:ext cx="106462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/>
              <a:t> KA122-SCH - </a:t>
            </a:r>
            <a:r>
              <a:rPr lang="en-GB" dirty="0" err="1"/>
              <a:t>Proiecte</a:t>
            </a:r>
            <a:r>
              <a:rPr lang="en-GB" dirty="0"/>
              <a:t> de </a:t>
            </a:r>
            <a:r>
              <a:rPr lang="en-GB" dirty="0" err="1"/>
              <a:t>scurtă</a:t>
            </a:r>
            <a:r>
              <a:rPr lang="en-GB" dirty="0"/>
              <a:t> </a:t>
            </a:r>
            <a:r>
              <a:rPr lang="en-GB" dirty="0" err="1"/>
              <a:t>durată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mobilitatea</a:t>
            </a:r>
            <a:r>
              <a:rPr lang="en-GB" dirty="0"/>
              <a:t> </a:t>
            </a:r>
            <a:r>
              <a:rPr lang="en-GB" dirty="0" err="1"/>
              <a:t>elevilor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a </a:t>
            </a:r>
            <a:r>
              <a:rPr lang="en-GB" dirty="0" err="1"/>
              <a:t>personalului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domeniul</a:t>
            </a:r>
            <a:r>
              <a:rPr lang="en-GB" dirty="0"/>
              <a:t> </a:t>
            </a:r>
            <a:r>
              <a:rPr lang="en-GB" dirty="0" err="1"/>
              <a:t>educație</a:t>
            </a:r>
            <a:r>
              <a:rPr lang="en-GB" dirty="0"/>
              <a:t> </a:t>
            </a:r>
            <a:r>
              <a:rPr lang="en-GB" dirty="0" err="1"/>
              <a:t>școlară</a:t>
            </a:r>
            <a:r>
              <a:rPr lang="ro-RO" dirty="0"/>
              <a:t> (2025-2027)</a:t>
            </a:r>
            <a:r>
              <a:rPr lang="en-GB" dirty="0"/>
              <a:t> </a:t>
            </a:r>
            <a:endParaRPr lang="ro-RO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DE0BBA-6107-0F71-CC29-6FC299A89D81}"/>
              </a:ext>
            </a:extLst>
          </p:cNvPr>
          <p:cNvSpPr txBox="1"/>
          <p:nvPr/>
        </p:nvSpPr>
        <p:spPr>
          <a:xfrm>
            <a:off x="4093030" y="2905450"/>
            <a:ext cx="3940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  <a:r>
              <a:rPr lang="en-GB" b="1" dirty="0"/>
              <a:t>2025-1-RO01-KA122-SCH-000342442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D31954-2E7A-DF0A-E0C6-4220A5C74BA4}"/>
              </a:ext>
            </a:extLst>
          </p:cNvPr>
          <p:cNvSpPr txBox="1"/>
          <p:nvPr/>
        </p:nvSpPr>
        <p:spPr>
          <a:xfrm>
            <a:off x="2269671" y="4482711"/>
            <a:ext cx="71410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000" b="1" dirty="0"/>
              <a:t>BUGET TOTAL APROBAT </a:t>
            </a:r>
            <a:r>
              <a:rPr lang="en-GB" sz="2000" b="1" dirty="0"/>
              <a:t>22</a:t>
            </a:r>
            <a:r>
              <a:rPr lang="ro-RO" sz="2000" b="1" dirty="0"/>
              <a:t>.</a:t>
            </a:r>
            <a:r>
              <a:rPr lang="en-GB" sz="2000" b="1" dirty="0"/>
              <a:t>255</a:t>
            </a:r>
            <a:r>
              <a:rPr lang="ro-RO" sz="2000" b="1" dirty="0"/>
              <a:t> EURO</a:t>
            </a:r>
          </a:p>
          <a:p>
            <a:pPr algn="ctr"/>
            <a:endParaRPr lang="ro-RO" sz="2000" b="1" dirty="0"/>
          </a:p>
          <a:p>
            <a:pPr algn="ctr"/>
            <a:r>
              <a:rPr lang="ro-RO" sz="2000" b="1" dirty="0">
                <a:latin typeface="Amasis MT Pro Black" panose="02040A04050005020304" pitchFamily="18" charset="0"/>
              </a:rPr>
              <a:t>GRUP ȚINTĂ: ELEVI ȘI PROFESORI - LICEU</a:t>
            </a:r>
            <a:endParaRPr lang="en-GB" sz="2000" b="1" dirty="0">
              <a:latin typeface="Amasis MT Pro Black" panose="02040A040500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8A7629A-56C6-601D-3CF5-8E7859055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3520" y="332820"/>
            <a:ext cx="2407406" cy="77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87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D1F913-8C95-6CF1-FA9E-A94B6B16E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442"/>
            <a:ext cx="3156856" cy="8260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BCD890-764C-9BF2-18AE-B609E3D2D38F}"/>
              </a:ext>
            </a:extLst>
          </p:cNvPr>
          <p:cNvSpPr txBox="1"/>
          <p:nvPr/>
        </p:nvSpPr>
        <p:spPr>
          <a:xfrm>
            <a:off x="473529" y="994513"/>
            <a:ext cx="112449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O1.Cre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ș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terea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cu 50% a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gradului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de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incluziune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al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ș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colii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prin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participarea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a 2 cadre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didactice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la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mobilit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ăț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i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pentru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formare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profesională 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p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â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n</a:t>
            </a:r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ă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la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finalul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70C0"/>
                </a:solidFill>
                <a:latin typeface="Amasis MT Pro Black" panose="02040A04050005020304" pitchFamily="18" charset="0"/>
              </a:rPr>
              <a:t>proiectului</a:t>
            </a:r>
            <a:r>
              <a:rPr lang="en-GB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 </a:t>
            </a:r>
            <a:endParaRPr lang="ro-RO" sz="2800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  <a:p>
            <a:endParaRPr lang="en-GB" sz="2800" dirty="0">
              <a:latin typeface="Amasis MT Pro Black" panose="02040A04050005020304" pitchFamily="18" charset="0"/>
            </a:endParaRPr>
          </a:p>
          <a:p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O2.Creșterea cu 30% a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numărului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de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elevi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ce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dob</a:t>
            </a:r>
            <a:r>
              <a:rPr lang="ro-RO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â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ndesc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competen</a:t>
            </a:r>
            <a:r>
              <a:rPr lang="ro-RO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ț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e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verzi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prin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participarea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la 7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mobilități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europene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p</a:t>
            </a:r>
            <a:r>
              <a:rPr lang="ro-RO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â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n</a:t>
            </a:r>
            <a:r>
              <a:rPr lang="ro-RO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ă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la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finalul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rgbClr val="00B050"/>
                </a:solidFill>
                <a:latin typeface="Amasis MT Pro Black" panose="02040A04050005020304" pitchFamily="18" charset="0"/>
              </a:rPr>
              <a:t>proiectului</a:t>
            </a:r>
            <a:r>
              <a:rPr lang="en-GB" sz="2800" dirty="0"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  <a:endParaRPr lang="ro-RO" sz="2800" dirty="0">
              <a:solidFill>
                <a:srgbClr val="00B050"/>
              </a:solidFill>
              <a:latin typeface="Amasis MT Pro Black" panose="02040A04050005020304" pitchFamily="18" charset="0"/>
            </a:endParaRPr>
          </a:p>
          <a:p>
            <a:endParaRPr lang="en-GB" sz="2800" dirty="0">
              <a:latin typeface="Amasis MT Pro Black" panose="02040A04050005020304" pitchFamily="18" charset="0"/>
            </a:endParaRPr>
          </a:p>
          <a:p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O3.Cre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ș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terea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cu 30% a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num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ă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rului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de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profesori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care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își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digitalizează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conținuturile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didactice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pentru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predare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ș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evaluare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, p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â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n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ă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la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finalul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proiectului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,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prin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participare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la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mobilit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ățile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de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formare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profesională 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a 2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profesori</a:t>
            </a:r>
            <a:endParaRPr lang="en-GB" sz="2800" dirty="0">
              <a:solidFill>
                <a:schemeClr val="accent2">
                  <a:lumMod val="75000"/>
                </a:schemeClr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7AD37C-2C31-6475-94FF-5F10003791E0}"/>
              </a:ext>
            </a:extLst>
          </p:cNvPr>
          <p:cNvSpPr txBox="1"/>
          <p:nvPr/>
        </p:nvSpPr>
        <p:spPr>
          <a:xfrm>
            <a:off x="4143968" y="168442"/>
            <a:ext cx="8360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latin typeface="Algerian" panose="04020705040A02060702" pitchFamily="82" charset="0"/>
              </a:rPr>
              <a:t>OBIECTIVELE  PROIECTULUI </a:t>
            </a: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latin typeface="Amasis MT Pro Black" panose="02040A04050005020304" pitchFamily="18" charset="0"/>
              </a:rPr>
              <a:t>AI-LT3S</a:t>
            </a:r>
            <a:endParaRPr lang="en-GB" sz="32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8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0EBFBF-C767-D1F5-EE46-800919E6014B}"/>
              </a:ext>
            </a:extLst>
          </p:cNvPr>
          <p:cNvSpPr txBox="1"/>
          <p:nvPr/>
        </p:nvSpPr>
        <p:spPr>
          <a:xfrm>
            <a:off x="364671" y="2237324"/>
            <a:ext cx="1146265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Amasis MT Pro Light" panose="020F0502020204030204" pitchFamily="18" charset="0"/>
              </a:rPr>
              <a:t>R1. </a:t>
            </a:r>
            <a:r>
              <a:rPr lang="en-GB" sz="2400" b="1" dirty="0" err="1">
                <a:latin typeface="Amasis MT Pro Light" panose="020F0502020204030204" pitchFamily="18" charset="0"/>
              </a:rPr>
              <a:t>Profesori</a:t>
            </a:r>
            <a:r>
              <a:rPr lang="en-GB" sz="2400" b="1" dirty="0">
                <a:latin typeface="Amasis MT Pro Light" panose="020F0502020204030204" pitchFamily="18" charset="0"/>
              </a:rPr>
              <a:t> care au </a:t>
            </a:r>
            <a:r>
              <a:rPr lang="ro-RO" sz="2400" b="1" dirty="0">
                <a:latin typeface="Amasis MT Pro Light" panose="020F0502020204030204" pitchFamily="18" charset="0"/>
              </a:rPr>
              <a:t>dobândit </a:t>
            </a:r>
            <a:r>
              <a:rPr lang="en-GB" sz="2400" b="1" dirty="0">
                <a:latin typeface="Amasis MT Pro Light" panose="020F0502020204030204" pitchFamily="18" charset="0"/>
              </a:rPr>
              <a:t>o </a:t>
            </a:r>
            <a:r>
              <a:rPr lang="en-GB" sz="2400" b="1" dirty="0" err="1">
                <a:latin typeface="Amasis MT Pro Light" panose="020F0502020204030204" pitchFamily="18" charset="0"/>
              </a:rPr>
              <a:t>mai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bună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înțelegere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ro-RO" sz="2400" b="1" dirty="0">
                <a:latin typeface="Amasis MT Pro Light" panose="020F0502020204030204" pitchFamily="18" charset="0"/>
              </a:rPr>
              <a:t>privind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predare</a:t>
            </a:r>
            <a:r>
              <a:rPr lang="ro-RO" sz="2400" b="1" dirty="0">
                <a:latin typeface="Amasis MT Pro Light" panose="020F0502020204030204" pitchFamily="18" charset="0"/>
              </a:rPr>
              <a:t>a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ro-RO" sz="2400" b="1" dirty="0">
                <a:latin typeface="Amasis MT Pro Light" panose="020F0502020204030204" pitchFamily="18" charset="0"/>
              </a:rPr>
              <a:t>într-o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școală</a:t>
            </a:r>
            <a:r>
              <a:rPr lang="en-GB" sz="2400" b="1" dirty="0">
                <a:latin typeface="Amasis MT Pro Light" panose="020F0502020204030204" pitchFamily="18" charset="0"/>
              </a:rPr>
              <a:t> de </a:t>
            </a:r>
            <a:r>
              <a:rPr lang="en-GB" sz="2400" b="1" dirty="0" err="1">
                <a:latin typeface="Amasis MT Pro Light" panose="020F0502020204030204" pitchFamily="18" charset="0"/>
              </a:rPr>
              <a:t>incluziune</a:t>
            </a:r>
            <a:r>
              <a:rPr lang="en-GB" sz="2400" b="1" dirty="0">
                <a:latin typeface="Amasis MT Pro Light" panose="020F0502020204030204" pitchFamily="18" charset="0"/>
              </a:rPr>
              <a:t>. </a:t>
            </a:r>
            <a:endParaRPr lang="ro-RO" sz="2400" b="1" dirty="0">
              <a:latin typeface="Amasis MT Pro Light" panose="020F0502020204030204" pitchFamily="18" charset="0"/>
            </a:endParaRPr>
          </a:p>
          <a:p>
            <a:endParaRPr lang="en-GB" sz="2400" b="1" dirty="0">
              <a:latin typeface="Amasis MT Pro Light" panose="020F0502020204030204" pitchFamily="18" charset="0"/>
            </a:endParaRPr>
          </a:p>
          <a:p>
            <a:r>
              <a:rPr lang="en-GB" sz="2400" b="1" dirty="0">
                <a:latin typeface="Amasis MT Pro Light" panose="020F0502020204030204" pitchFamily="18" charset="0"/>
              </a:rPr>
              <a:t>R2. </a:t>
            </a:r>
            <a:r>
              <a:rPr lang="en-GB" sz="2400" b="1" dirty="0" err="1">
                <a:latin typeface="Amasis MT Pro Light" panose="020F0502020204030204" pitchFamily="18" charset="0"/>
              </a:rPr>
              <a:t>Elevi</a:t>
            </a:r>
            <a:r>
              <a:rPr lang="en-GB" sz="2400" b="1" dirty="0">
                <a:latin typeface="Amasis MT Pro Light" panose="020F0502020204030204" pitchFamily="18" charset="0"/>
              </a:rPr>
              <a:t> care sunt </a:t>
            </a:r>
            <a:r>
              <a:rPr lang="en-GB" sz="2400" b="1" dirty="0" err="1">
                <a:latin typeface="Amasis MT Pro Light" panose="020F0502020204030204" pitchFamily="18" charset="0"/>
              </a:rPr>
              <a:t>viitori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cetățeni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responsabili</a:t>
            </a:r>
            <a:r>
              <a:rPr lang="en-GB" sz="2400" b="1" dirty="0">
                <a:latin typeface="Amasis MT Pro Light" panose="020F0502020204030204" pitchFamily="18" charset="0"/>
              </a:rPr>
              <a:t>, care </a:t>
            </a:r>
            <a:r>
              <a:rPr lang="en-GB" sz="2400" b="1" dirty="0" err="1">
                <a:latin typeface="Amasis MT Pro Light" panose="020F0502020204030204" pitchFamily="18" charset="0"/>
              </a:rPr>
              <a:t>aduc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soluții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durabile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prin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tehnologii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moderne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și</a:t>
            </a:r>
            <a:r>
              <a:rPr lang="en-GB" sz="2400" b="1" dirty="0">
                <a:latin typeface="Amasis MT Pro Light" panose="020F0502020204030204" pitchFamily="18" charset="0"/>
              </a:rPr>
              <a:t> AI. </a:t>
            </a:r>
            <a:r>
              <a:rPr lang="ro-RO" sz="2400" b="1" dirty="0">
                <a:latin typeface="Amasis MT Pro Light" panose="020F0502020204030204" pitchFamily="18" charset="0"/>
              </a:rPr>
              <a:t>E</a:t>
            </a:r>
            <a:r>
              <a:rPr lang="en-GB" sz="2400" b="1" dirty="0" err="1">
                <a:latin typeface="Amasis MT Pro Light" panose="020F0502020204030204" pitchFamily="18" charset="0"/>
              </a:rPr>
              <a:t>levi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motivați</a:t>
            </a:r>
            <a:r>
              <a:rPr lang="en-GB" sz="2400" b="1" dirty="0">
                <a:latin typeface="Amasis MT Pro Light" panose="020F0502020204030204" pitchFamily="18" charset="0"/>
              </a:rPr>
              <a:t> cu </a:t>
            </a:r>
            <a:r>
              <a:rPr lang="en-GB" sz="2400" b="1" dirty="0" err="1">
                <a:latin typeface="Amasis MT Pro Light" panose="020F0502020204030204" pitchFamily="18" charset="0"/>
              </a:rPr>
              <a:t>gândire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critică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atitudine</a:t>
            </a:r>
            <a:r>
              <a:rPr lang="en-GB" sz="2400" b="1" dirty="0">
                <a:latin typeface="Amasis MT Pro Light" panose="020F0502020204030204" pitchFamily="18" charset="0"/>
              </a:rPr>
              <a:t> de </a:t>
            </a:r>
            <a:r>
              <a:rPr lang="en-GB" sz="2400" b="1" dirty="0" err="1">
                <a:latin typeface="Amasis MT Pro Light" panose="020F0502020204030204" pitchFamily="18" charset="0"/>
              </a:rPr>
              <a:t>rezolvare</a:t>
            </a:r>
            <a:r>
              <a:rPr lang="en-GB" sz="2400" b="1" dirty="0">
                <a:latin typeface="Amasis MT Pro Light" panose="020F0502020204030204" pitchFamily="18" charset="0"/>
              </a:rPr>
              <a:t> a </a:t>
            </a:r>
            <a:r>
              <a:rPr lang="en-GB" sz="2400" b="1" dirty="0" err="1">
                <a:latin typeface="Amasis MT Pro Light" panose="020F0502020204030204" pitchFamily="18" charset="0"/>
              </a:rPr>
              <a:t>problemelor</a:t>
            </a:r>
            <a:r>
              <a:rPr lang="en-GB" sz="2400" b="1" dirty="0">
                <a:latin typeface="Amasis MT Pro Light" panose="020F0502020204030204" pitchFamily="18" charset="0"/>
              </a:rPr>
              <a:t>. </a:t>
            </a:r>
            <a:endParaRPr lang="ro-RO" sz="2400" b="1" dirty="0">
              <a:latin typeface="Amasis MT Pro Light" panose="020F0502020204030204" pitchFamily="18" charset="0"/>
            </a:endParaRPr>
          </a:p>
          <a:p>
            <a:endParaRPr lang="en-GB" sz="2400" b="1" dirty="0">
              <a:latin typeface="Amasis MT Pro Light" panose="020F0502020204030204" pitchFamily="18" charset="0"/>
            </a:endParaRPr>
          </a:p>
          <a:p>
            <a:r>
              <a:rPr lang="en-GB" sz="2400" b="1" dirty="0">
                <a:latin typeface="Amasis MT Pro Light" panose="020F0502020204030204" pitchFamily="18" charset="0"/>
              </a:rPr>
              <a:t>R3. </a:t>
            </a:r>
            <a:r>
              <a:rPr lang="en-GB" sz="2400" b="1" dirty="0" err="1">
                <a:latin typeface="Amasis MT Pro Light" panose="020F0502020204030204" pitchFamily="18" charset="0"/>
              </a:rPr>
              <a:t>Profesori</a:t>
            </a:r>
            <a:r>
              <a:rPr lang="en-GB" sz="2400" b="1" dirty="0">
                <a:latin typeface="Amasis MT Pro Light" panose="020F0502020204030204" pitchFamily="18" charset="0"/>
              </a:rPr>
              <a:t> care </a:t>
            </a:r>
            <a:r>
              <a:rPr lang="en-GB" sz="2400" b="1" dirty="0" err="1">
                <a:latin typeface="Amasis MT Pro Light" panose="020F0502020204030204" pitchFamily="18" charset="0"/>
              </a:rPr>
              <a:t>învață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instrumente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digitale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strategii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didactice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moderne</a:t>
            </a:r>
            <a:r>
              <a:rPr lang="en-GB" sz="2400" b="1" dirty="0">
                <a:latin typeface="Amasis MT Pro Light" panose="020F0502020204030204" pitchFamily="18" charset="0"/>
              </a:rPr>
              <a:t> cu AI</a:t>
            </a:r>
            <a:r>
              <a:rPr lang="ro-RO" sz="2400" b="1" dirty="0">
                <a:latin typeface="Amasis MT Pro Light" panose="020F0502020204030204" pitchFamily="18" charset="0"/>
              </a:rPr>
              <a:t>.</a:t>
            </a:r>
          </a:p>
          <a:p>
            <a:endParaRPr lang="ro-RO" sz="2400" b="1" dirty="0">
              <a:latin typeface="Amasis MT Pro Light" panose="020F0502020204030204" pitchFamily="18" charset="0"/>
            </a:endParaRPr>
          </a:p>
          <a:p>
            <a:r>
              <a:rPr lang="en-GB" sz="2400" b="1" dirty="0">
                <a:latin typeface="Amasis MT Pro Light" panose="020F0502020204030204" pitchFamily="18" charset="0"/>
              </a:rPr>
              <a:t>R4. </a:t>
            </a:r>
            <a:r>
              <a:rPr lang="en-GB" sz="2400" b="1" dirty="0" err="1">
                <a:latin typeface="Amasis MT Pro Light" panose="020F0502020204030204" pitchFamily="18" charset="0"/>
              </a:rPr>
              <a:t>Sustenabilitatea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școlii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prin</a:t>
            </a:r>
            <a:r>
              <a:rPr lang="en-GB" sz="2400" b="1" dirty="0">
                <a:latin typeface="Amasis MT Pro Light" panose="020F0502020204030204" pitchFamily="18" charset="0"/>
              </a:rPr>
              <a:t> practica </a:t>
            </a:r>
            <a:r>
              <a:rPr lang="en-GB" sz="2400" b="1" dirty="0" err="1">
                <a:latin typeface="Amasis MT Pro Light" panose="020F0502020204030204" pitchFamily="18" charset="0"/>
              </a:rPr>
              <a:t>digitalizarii</a:t>
            </a:r>
            <a:r>
              <a:rPr lang="en-GB" sz="2400" b="1" dirty="0">
                <a:latin typeface="Amasis MT Pro Light" panose="020F0502020204030204" pitchFamily="18" charset="0"/>
              </a:rPr>
              <a:t>, a </a:t>
            </a:r>
            <a:r>
              <a:rPr lang="en-GB" sz="2400" b="1" dirty="0" err="1">
                <a:latin typeface="Amasis MT Pro Light" panose="020F0502020204030204" pitchFamily="18" charset="0"/>
              </a:rPr>
              <a:t>competențelor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verzi</a:t>
            </a:r>
            <a:r>
              <a:rPr lang="en-GB" sz="2400" b="1" dirty="0">
                <a:latin typeface="Amasis MT Pro Light" panose="020F0502020204030204" pitchFamily="18" charset="0"/>
              </a:rPr>
              <a:t>, </a:t>
            </a:r>
            <a:r>
              <a:rPr lang="en-GB" sz="2400" b="1" dirty="0" err="1">
                <a:latin typeface="Amasis MT Pro Light" panose="020F0502020204030204" pitchFamily="18" charset="0"/>
              </a:rPr>
              <a:t>incluziunii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și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diversitatii</a:t>
            </a:r>
            <a:r>
              <a:rPr lang="en-GB" sz="2400" b="1" dirty="0">
                <a:latin typeface="Amasis MT Pro Light" panose="020F0502020204030204" pitchFamily="18" charset="0"/>
              </a:rPr>
              <a:t> </a:t>
            </a:r>
            <a:r>
              <a:rPr lang="en-GB" sz="2400" b="1" dirty="0" err="1">
                <a:latin typeface="Amasis MT Pro Light" panose="020F0502020204030204" pitchFamily="18" charset="0"/>
              </a:rPr>
              <a:t>atat</a:t>
            </a:r>
            <a:r>
              <a:rPr lang="en-GB" sz="2400" b="1" dirty="0">
                <a:latin typeface="Amasis MT Pro Light" panose="020F0502020204030204" pitchFamily="18" charset="0"/>
              </a:rPr>
              <a:t> a </a:t>
            </a:r>
            <a:r>
              <a:rPr lang="ro-RO" sz="2400" b="1" dirty="0">
                <a:latin typeface="Amasis MT Pro Light" panose="020F0502020204030204" pitchFamily="18" charset="0"/>
              </a:rPr>
              <a:t>cadrelor didactice</a:t>
            </a:r>
            <a:r>
              <a:rPr lang="en-GB" sz="2400" b="1" dirty="0">
                <a:latin typeface="Amasis MT Pro Light" panose="020F0502020204030204" pitchFamily="18" charset="0"/>
              </a:rPr>
              <a:t> c</a:t>
            </a:r>
            <a:r>
              <a:rPr lang="ro-RO" sz="2400" b="1" dirty="0">
                <a:latin typeface="Amasis MT Pro Light" panose="020F0502020204030204" pitchFamily="18" charset="0"/>
              </a:rPr>
              <a:t>â</a:t>
            </a:r>
            <a:r>
              <a:rPr lang="en-GB" sz="2400" b="1" dirty="0">
                <a:latin typeface="Amasis MT Pro Light" panose="020F0502020204030204" pitchFamily="18" charset="0"/>
              </a:rPr>
              <a:t>t </a:t>
            </a:r>
            <a:r>
              <a:rPr lang="ro-RO" sz="2400" b="1" dirty="0">
                <a:latin typeface="Amasis MT Pro Light" panose="020F0502020204030204" pitchFamily="18" charset="0"/>
              </a:rPr>
              <a:t>ș</a:t>
            </a:r>
            <a:r>
              <a:rPr lang="en-GB" sz="2400" b="1" dirty="0" err="1">
                <a:latin typeface="Amasis MT Pro Light" panose="020F0502020204030204" pitchFamily="18" charset="0"/>
              </a:rPr>
              <a:t>i</a:t>
            </a:r>
            <a:r>
              <a:rPr lang="en-GB" sz="2400" b="1" dirty="0">
                <a:latin typeface="Amasis MT Pro Light" panose="020F0502020204030204" pitchFamily="18" charset="0"/>
              </a:rPr>
              <a:t> a </a:t>
            </a:r>
            <a:r>
              <a:rPr lang="en-GB" sz="2400" b="1" dirty="0" err="1">
                <a:latin typeface="Amasis MT Pro Light" panose="020F0502020204030204" pitchFamily="18" charset="0"/>
              </a:rPr>
              <a:t>elevilor</a:t>
            </a:r>
            <a:r>
              <a:rPr lang="ro-RO" sz="2400" b="1" dirty="0">
                <a:latin typeface="Amasis MT Pro Light" panose="020F0502020204030204" pitchFamily="18" charset="0"/>
              </a:rPr>
              <a:t> de liceu.</a:t>
            </a:r>
            <a:endParaRPr lang="en-GB" sz="2400" b="1" dirty="0">
              <a:latin typeface="Amasis MT Pro Light" panose="020F0502020204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715CF-4F6D-C19A-808A-154DB48A167D}"/>
              </a:ext>
            </a:extLst>
          </p:cNvPr>
          <p:cNvSpPr txBox="1"/>
          <p:nvPr/>
        </p:nvSpPr>
        <p:spPr>
          <a:xfrm>
            <a:off x="2590800" y="1325314"/>
            <a:ext cx="6607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>
                <a:latin typeface="Amasis MT Pro Black" panose="02040A04050005020304" pitchFamily="18" charset="0"/>
              </a:rPr>
              <a:t>Rezultate calitative și cantitative  </a:t>
            </a:r>
            <a:endParaRPr lang="en-GB" sz="2800" dirty="0">
              <a:latin typeface="Amasis MT Pro Black" panose="02040A040500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9EFCC4-761C-F039-2187-7C24965C5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57" y="113493"/>
            <a:ext cx="3158002" cy="8230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AB9DCB-6AC3-9FD3-33BC-1C13A3C26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5296" y="168361"/>
            <a:ext cx="2402032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9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2199C4-2672-A77A-6F7F-E2D0014513F7}"/>
              </a:ext>
            </a:extLst>
          </p:cNvPr>
          <p:cNvSpPr txBox="1"/>
          <p:nvPr/>
        </p:nvSpPr>
        <p:spPr>
          <a:xfrm>
            <a:off x="892629" y="1051630"/>
            <a:ext cx="1016725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 err="1">
                <a:latin typeface="Amasis MT Pro Black" panose="02040A04050005020304" pitchFamily="18" charset="0"/>
              </a:rPr>
              <a:t>Ghidul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debutantului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pentru</a:t>
            </a:r>
            <a:r>
              <a:rPr lang="en-GB" sz="2000" dirty="0">
                <a:latin typeface="Amasis MT Pro Black" panose="02040A04050005020304" pitchFamily="18" charset="0"/>
              </a:rPr>
              <a:t> o 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>
                <a:latin typeface="Amasis MT Pro Black" panose="02040A04050005020304" pitchFamily="18" charset="0"/>
              </a:rPr>
              <a:t>coal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incluziv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(RED)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2 certificate </a:t>
            </a:r>
            <a:r>
              <a:rPr lang="en-GB" sz="2000" dirty="0" err="1">
                <a:latin typeface="Amasis MT Pro Black" panose="02040A04050005020304" pitchFamily="18" charset="0"/>
              </a:rPr>
              <a:t>Europass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pentru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profesorii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afla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 err="1">
                <a:latin typeface="Amasis MT Pro Black" panose="02040A04050005020304" pitchFamily="18" charset="0"/>
              </a:rPr>
              <a:t>nceput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carier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2 certificate E-learning  </a:t>
            </a:r>
            <a:endParaRPr lang="ro-RO" sz="2000" dirty="0">
              <a:latin typeface="Amasis MT Pro Black" panose="02040A04050005020304" pitchFamily="18" charset="0"/>
            </a:endParaRPr>
          </a:p>
          <a:p>
            <a:r>
              <a:rPr lang="ro-RO" sz="2000" dirty="0">
                <a:latin typeface="Amasis MT Pro Black" panose="02040A04050005020304" pitchFamily="18" charset="0"/>
              </a:rPr>
              <a:t>C</a:t>
            </a:r>
            <a:r>
              <a:rPr lang="en-GB" sz="2000" dirty="0" err="1">
                <a:latin typeface="Amasis MT Pro Black" panose="02040A04050005020304" pitchFamily="18" charset="0"/>
              </a:rPr>
              <a:t>ertificate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preg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tire </a:t>
            </a:r>
            <a:r>
              <a:rPr lang="en-GB" sz="2000" dirty="0" err="1">
                <a:latin typeface="Amasis MT Pro Black" panose="02040A04050005020304" pitchFamily="18" charset="0"/>
              </a:rPr>
              <a:t>lingvistica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EuAcademy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1 atelier de </a:t>
            </a:r>
            <a:r>
              <a:rPr lang="en-GB" sz="2000" dirty="0" err="1">
                <a:latin typeface="Amasis MT Pro Black" panose="02040A04050005020304" pitchFamily="18" charset="0"/>
              </a:rPr>
              <a:t>lucru</a:t>
            </a:r>
            <a:r>
              <a:rPr lang="en-GB" sz="2000" dirty="0">
                <a:latin typeface="Amasis MT Pro Black" panose="02040A04050005020304" pitchFamily="18" charset="0"/>
              </a:rPr>
              <a:t>/</a:t>
            </a:r>
            <a:r>
              <a:rPr lang="en-GB" sz="2000" dirty="0" err="1">
                <a:latin typeface="Amasis MT Pro Black" panose="02040A04050005020304" pitchFamily="18" charset="0"/>
              </a:rPr>
              <a:t>schimburi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bune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practici</a:t>
            </a:r>
            <a:r>
              <a:rPr lang="en-GB" sz="2000" dirty="0">
                <a:latin typeface="Amasis MT Pro Black" panose="02040A04050005020304" pitchFamily="18" charset="0"/>
              </a:rPr>
              <a:t> pe </a:t>
            </a:r>
            <a:r>
              <a:rPr lang="en-GB" sz="2000" dirty="0" err="1">
                <a:latin typeface="Amasis MT Pro Black" panose="02040A04050005020304" pitchFamily="18" charset="0"/>
              </a:rPr>
              <a:t>tema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incluziunii</a:t>
            </a:r>
            <a:r>
              <a:rPr lang="en-GB" sz="2000" dirty="0">
                <a:latin typeface="Amasis MT Pro Black" panose="02040A04050005020304" pitchFamily="18" charset="0"/>
              </a:rPr>
              <a:t>/anti-bullying la </a:t>
            </a:r>
            <a:r>
              <a:rPr lang="en-GB" sz="2000" dirty="0" err="1">
                <a:latin typeface="Amasis MT Pro Black" panose="02040A04050005020304" pitchFamily="18" charset="0"/>
              </a:rPr>
              <a:t>nivelul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comunitatii</a:t>
            </a:r>
            <a:r>
              <a:rPr lang="en-GB" sz="2000" dirty="0">
                <a:latin typeface="Amasis MT Pro Black" panose="02040A04050005020304" pitchFamily="18" charset="0"/>
              </a:rPr>
              <a:t> locale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1 </a:t>
            </a:r>
            <a:r>
              <a:rPr lang="en-GB" sz="2000" dirty="0" err="1">
                <a:latin typeface="Amasis MT Pro Black" panose="02040A04050005020304" pitchFamily="18" charset="0"/>
              </a:rPr>
              <a:t>diseminare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nivel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judetean</a:t>
            </a:r>
            <a:r>
              <a:rPr lang="en-GB" sz="2000" dirty="0">
                <a:latin typeface="Amasis MT Pro Black" panose="02040A04050005020304" pitchFamily="18" charset="0"/>
              </a:rPr>
              <a:t> (</a:t>
            </a:r>
            <a:r>
              <a:rPr lang="en-GB" sz="2000" dirty="0" err="1">
                <a:latin typeface="Amasis MT Pro Black" panose="02040A04050005020304" pitchFamily="18" charset="0"/>
              </a:rPr>
              <a:t>cercuri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metodice</a:t>
            </a:r>
            <a:r>
              <a:rPr lang="en-GB" sz="2000" dirty="0">
                <a:latin typeface="Amasis MT Pro Black" panose="02040A04050005020304" pitchFamily="18" charset="0"/>
              </a:rPr>
              <a:t> pe discipline)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1 </a:t>
            </a:r>
            <a:r>
              <a:rPr lang="en-GB" sz="2000" dirty="0" err="1">
                <a:latin typeface="Amasis MT Pro Black" panose="02040A04050005020304" pitchFamily="18" charset="0"/>
              </a:rPr>
              <a:t>proiect</a:t>
            </a:r>
            <a:r>
              <a:rPr lang="en-GB" sz="2000" dirty="0">
                <a:latin typeface="Amasis MT Pro Black" panose="02040A04050005020304" pitchFamily="18" charset="0"/>
              </a:rPr>
              <a:t> e-twinning pe </a:t>
            </a:r>
            <a:r>
              <a:rPr lang="en-GB" sz="2000" dirty="0" err="1">
                <a:latin typeface="Amasis MT Pro Black" panose="02040A04050005020304" pitchFamily="18" charset="0"/>
              </a:rPr>
              <a:t>tema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incluziunii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prin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metode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didactice</a:t>
            </a:r>
            <a:r>
              <a:rPr lang="en-GB" sz="2000" dirty="0">
                <a:latin typeface="Amasis MT Pro Black" panose="02040A04050005020304" pitchFamily="18" charset="0"/>
              </a:rPr>
              <a:t> non-</a:t>
            </a:r>
            <a:r>
              <a:rPr lang="en-GB" sz="2000" dirty="0" err="1">
                <a:latin typeface="Amasis MT Pro Black" panose="02040A04050005020304" pitchFamily="18" charset="0"/>
              </a:rPr>
              <a:t>formale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5 </a:t>
            </a:r>
            <a:r>
              <a:rPr lang="en-GB" sz="2000" dirty="0" err="1">
                <a:latin typeface="Amasis MT Pro Black" panose="02040A04050005020304" pitchFamily="18" charset="0"/>
              </a:rPr>
              <a:t>portofolii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didactice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imbun</a:t>
            </a:r>
            <a:r>
              <a:rPr lang="ro-RO" sz="2000" dirty="0">
                <a:latin typeface="Amasis MT Pro Black" panose="02040A04050005020304" pitchFamily="18" charset="0"/>
              </a:rPr>
              <a:t>ătățite</a:t>
            </a:r>
            <a:r>
              <a:rPr lang="en-GB" sz="2000" dirty="0">
                <a:latin typeface="Amasis MT Pro Black" panose="02040A04050005020304" pitchFamily="18" charset="0"/>
              </a:rPr>
              <a:t> cu </a:t>
            </a:r>
            <a:r>
              <a:rPr lang="en-GB" sz="2000" dirty="0" err="1">
                <a:latin typeface="Amasis MT Pro Black" panose="02040A04050005020304" pitchFamily="18" charset="0"/>
              </a:rPr>
              <a:t>secven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e de </a:t>
            </a:r>
            <a:r>
              <a:rPr lang="en-GB" sz="2000" dirty="0" err="1">
                <a:latin typeface="Amasis MT Pro Black" panose="02040A04050005020304" pitchFamily="18" charset="0"/>
              </a:rPr>
              <a:t>integrare</a:t>
            </a:r>
            <a:r>
              <a:rPr lang="en-GB" sz="2000" dirty="0">
                <a:latin typeface="Amasis MT Pro Black" panose="02040A04050005020304" pitchFamily="18" charset="0"/>
              </a:rPr>
              <a:t> a </a:t>
            </a:r>
            <a:r>
              <a:rPr lang="en-GB" sz="2000" dirty="0" err="1">
                <a:latin typeface="Amasis MT Pro Black" panose="02040A04050005020304" pitchFamily="18" charset="0"/>
              </a:rPr>
              <a:t>metodelor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incluzive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>
                <a:latin typeface="Amasis MT Pro Black" panose="02040A04050005020304" pitchFamily="18" charset="0"/>
              </a:rPr>
              <a:t>n </a:t>
            </a:r>
            <a:r>
              <a:rPr lang="en-GB" sz="2000" dirty="0" err="1">
                <a:latin typeface="Amasis MT Pro Black" panose="02040A04050005020304" pitchFamily="18" charset="0"/>
              </a:rPr>
              <a:t>lec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ii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Feedback-ul </a:t>
            </a:r>
            <a:r>
              <a:rPr lang="en-GB" sz="2000" dirty="0" err="1">
                <a:latin typeface="Amasis MT Pro Black" panose="02040A04050005020304" pitchFamily="18" charset="0"/>
              </a:rPr>
              <a:t>elevilor</a:t>
            </a:r>
            <a:r>
              <a:rPr lang="en-GB" sz="2000" dirty="0">
                <a:latin typeface="Amasis MT Pro Black" panose="02040A04050005020304" pitchFamily="18" charset="0"/>
              </a:rPr>
              <a:t>, feedback-ul </a:t>
            </a:r>
            <a:r>
              <a:rPr lang="en-GB" sz="2000" dirty="0" err="1">
                <a:latin typeface="Amasis MT Pro Black" panose="02040A04050005020304" pitchFamily="18" charset="0"/>
              </a:rPr>
              <a:t>participan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ilor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mobilitate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 err="1">
                <a:latin typeface="Amasis MT Pro Black" panose="02040A04050005020304" pitchFamily="18" charset="0"/>
              </a:rPr>
              <a:t>Progresul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 err="1">
                <a:latin typeface="Amasis MT Pro Black" panose="02040A04050005020304" pitchFamily="18" charset="0"/>
              </a:rPr>
              <a:t>colar</a:t>
            </a:r>
            <a:r>
              <a:rPr lang="en-GB" sz="2000" dirty="0">
                <a:latin typeface="Amasis MT Pro Black" panose="02040A04050005020304" pitchFamily="18" charset="0"/>
              </a:rPr>
              <a:t> – </a:t>
            </a:r>
            <a:r>
              <a:rPr lang="en-GB" sz="2000" dirty="0" err="1">
                <a:latin typeface="Amasis MT Pro Black" panose="02040A04050005020304" pitchFamily="18" charset="0"/>
              </a:rPr>
              <a:t>absen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e </a:t>
            </a:r>
            <a:r>
              <a:rPr lang="en-GB" sz="2000" dirty="0" err="1">
                <a:latin typeface="Amasis MT Pro Black" panose="02040A04050005020304" pitchFamily="18" charset="0"/>
              </a:rPr>
              <a:t>nemotivate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>
                <a:latin typeface="Amasis MT Pro Black" panose="02040A04050005020304" pitchFamily="18" charset="0"/>
              </a:rPr>
              <a:t>n </a:t>
            </a:r>
            <a:r>
              <a:rPr lang="en-GB" sz="2000" dirty="0" err="1">
                <a:latin typeface="Amasis MT Pro Black" panose="02040A04050005020304" pitchFamily="18" charset="0"/>
              </a:rPr>
              <a:t>sc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 err="1">
                <a:latin typeface="Amasis MT Pro Black" panose="02040A04050005020304" pitchFamily="18" charset="0"/>
              </a:rPr>
              <a:t>dere</a:t>
            </a:r>
            <a:r>
              <a:rPr lang="en-GB" sz="2000" dirty="0">
                <a:latin typeface="Amasis MT Pro Black" panose="02040A04050005020304" pitchFamily="18" charset="0"/>
              </a:rPr>
              <a:t>, </a:t>
            </a:r>
            <a:r>
              <a:rPr lang="en-GB" sz="2000" dirty="0" err="1">
                <a:latin typeface="Amasis MT Pro Black" panose="02040A04050005020304" pitchFamily="18" charset="0"/>
              </a:rPr>
              <a:t>medii</a:t>
            </a:r>
            <a:r>
              <a:rPr lang="en-GB" sz="2000" dirty="0">
                <a:latin typeface="Amasis MT Pro Black" panose="02040A04050005020304" pitchFamily="18" charset="0"/>
              </a:rPr>
              <a:t> generale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>
                <a:latin typeface="Amasis MT Pro Black" panose="02040A04050005020304" pitchFamily="18" charset="0"/>
              </a:rPr>
              <a:t>n </a:t>
            </a:r>
            <a:r>
              <a:rPr lang="en-GB" sz="2000" dirty="0" err="1">
                <a:latin typeface="Amasis MT Pro Black" panose="02040A04050005020304" pitchFamily="18" charset="0"/>
              </a:rPr>
              <a:t>cre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 err="1">
                <a:latin typeface="Amasis MT Pro Black" panose="02040A04050005020304" pitchFamily="18" charset="0"/>
              </a:rPr>
              <a:t>tere</a:t>
            </a:r>
            <a:r>
              <a:rPr lang="en-GB" sz="2000" dirty="0">
                <a:latin typeface="Amasis MT Pro Black" panose="02040A04050005020304" pitchFamily="18" charset="0"/>
              </a:rPr>
              <a:t>,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 err="1">
                <a:latin typeface="Amasis MT Pro Black" panose="02040A04050005020304" pitchFamily="18" charset="0"/>
              </a:rPr>
              <a:t>mbun</a:t>
            </a:r>
            <a:r>
              <a:rPr lang="ro-RO" sz="2000" dirty="0">
                <a:latin typeface="Amasis MT Pro Black" panose="02040A04050005020304" pitchFamily="18" charset="0"/>
              </a:rPr>
              <a:t>ătățirea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comportamentului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elevilor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</a:p>
          <a:p>
            <a:r>
              <a:rPr lang="en-GB" sz="2000" dirty="0" err="1">
                <a:latin typeface="Amasis MT Pro Black" panose="02040A04050005020304" pitchFamily="18" charset="0"/>
              </a:rPr>
              <a:t>Implicarea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mai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multor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elevi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>
                <a:latin typeface="Amasis MT Pro Black" panose="02040A04050005020304" pitchFamily="18" charset="0"/>
              </a:rPr>
              <a:t>n </a:t>
            </a:r>
            <a:r>
              <a:rPr lang="en-GB" sz="2000" dirty="0" err="1">
                <a:latin typeface="Amasis MT Pro Black" panose="02040A04050005020304" pitchFamily="18" charset="0"/>
              </a:rPr>
              <a:t>activit</a:t>
            </a:r>
            <a:r>
              <a:rPr lang="ro-RO" sz="2000" dirty="0">
                <a:latin typeface="Amasis MT Pro Black" panose="02040A04050005020304" pitchFamily="18" charset="0"/>
              </a:rPr>
              <a:t>ăț</a:t>
            </a:r>
            <a:r>
              <a:rPr lang="en-GB" sz="2000" dirty="0" err="1">
                <a:latin typeface="Amasis MT Pro Black" panose="02040A04050005020304" pitchFamily="18" charset="0"/>
              </a:rPr>
              <a:t>ile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 err="1">
                <a:latin typeface="Amasis MT Pro Black" panose="02040A04050005020304" pitchFamily="18" charset="0"/>
              </a:rPr>
              <a:t>colii</a:t>
            </a:r>
            <a:r>
              <a:rPr lang="en-GB" sz="2000" dirty="0">
                <a:latin typeface="Amasis MT Pro Black" panose="02040A04050005020304" pitchFamily="18" charset="0"/>
              </a:rPr>
              <a:t>, </a:t>
            </a:r>
            <a:r>
              <a:rPr lang="en-GB" sz="2000" dirty="0" err="1">
                <a:latin typeface="Amasis MT Pro Black" panose="02040A04050005020304" pitchFamily="18" charset="0"/>
              </a:rPr>
              <a:t>concursuri</a:t>
            </a:r>
            <a:r>
              <a:rPr lang="en-GB" sz="2000" dirty="0">
                <a:latin typeface="Amasis MT Pro Black" panose="02040A04050005020304" pitchFamily="18" charset="0"/>
              </a:rPr>
              <a:t>, </a:t>
            </a:r>
            <a:r>
              <a:rPr lang="en-GB" sz="2000" dirty="0" err="1">
                <a:latin typeface="Amasis MT Pro Black" panose="02040A04050005020304" pitchFamily="18" charset="0"/>
              </a:rPr>
              <a:t>vizite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institu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ii </a:t>
            </a:r>
            <a:r>
              <a:rPr lang="en-GB" sz="2000" dirty="0" err="1">
                <a:latin typeface="Amasis MT Pro Black" panose="02040A04050005020304" pitchFamily="18" charset="0"/>
              </a:rPr>
              <a:t>culturale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sau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ro-RO" sz="2000" dirty="0">
                <a:latin typeface="Amasis MT Pro Black" panose="02040A04050005020304" pitchFamily="18" charset="0"/>
              </a:rPr>
              <a:t>învățământ</a:t>
            </a:r>
            <a:r>
              <a:rPr lang="en-GB" sz="2000" dirty="0">
                <a:latin typeface="Amasis MT Pro Black" panose="02040A04050005020304" pitchFamily="18" charset="0"/>
              </a:rPr>
              <a:t>, int</a:t>
            </a:r>
            <a:r>
              <a:rPr lang="ro-RO" sz="2000" dirty="0">
                <a:latin typeface="Amasis MT Pro Black" panose="02040A04050005020304" pitchFamily="18" charset="0"/>
              </a:rPr>
              <a:t>â</a:t>
            </a:r>
            <a:r>
              <a:rPr lang="en-GB" sz="2000" dirty="0" err="1">
                <a:latin typeface="Amasis MT Pro Black" panose="02040A04050005020304" pitchFamily="18" charset="0"/>
              </a:rPr>
              <a:t>lniri</a:t>
            </a:r>
            <a:r>
              <a:rPr lang="en-GB" sz="2000" dirty="0">
                <a:latin typeface="Amasis MT Pro Black" panose="02040A04050005020304" pitchFamily="18" charset="0"/>
              </a:rPr>
              <a:t> cu </a:t>
            </a:r>
            <a:r>
              <a:rPr lang="en-GB" sz="2000" dirty="0" err="1">
                <a:latin typeface="Amasis MT Pro Black" panose="02040A04050005020304" pitchFamily="18" charset="0"/>
              </a:rPr>
              <a:t>personalit</a:t>
            </a:r>
            <a:r>
              <a:rPr lang="ro-RO" sz="2000" dirty="0">
                <a:latin typeface="Amasis MT Pro Black" panose="02040A04050005020304" pitchFamily="18" charset="0"/>
              </a:rPr>
              <a:t>ăț</a:t>
            </a:r>
            <a:r>
              <a:rPr lang="en-GB" sz="2000" dirty="0" err="1">
                <a:latin typeface="Amasis MT Pro Black" panose="02040A04050005020304" pitchFamily="18" charset="0"/>
              </a:rPr>
              <a:t>i</a:t>
            </a:r>
            <a:r>
              <a:rPr lang="en-GB" sz="2000" dirty="0">
                <a:latin typeface="Amasis MT Pro Black" panose="02040A04050005020304" pitchFamily="18" charset="0"/>
              </a:rPr>
              <a:t> locale, </a:t>
            </a:r>
            <a:r>
              <a:rPr lang="en-GB" sz="2000" dirty="0" err="1">
                <a:latin typeface="Amasis MT Pro Black" panose="02040A04050005020304" pitchFamily="18" charset="0"/>
              </a:rPr>
              <a:t>na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ionale</a:t>
            </a:r>
            <a:r>
              <a:rPr lang="en-GB" sz="2000" dirty="0">
                <a:latin typeface="Amasis MT Pro Black" panose="02040A04050005020304" pitchFamily="18" charset="0"/>
              </a:rPr>
              <a:t>, interna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ionale</a:t>
            </a:r>
            <a:endParaRPr lang="en-GB" sz="2000" dirty="0">
              <a:latin typeface="Amasis MT Pro Black" panose="02040A040500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F7092A-C04D-3F34-BEB3-E78839E60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13" y="21771"/>
            <a:ext cx="3158002" cy="8230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86255E-4D06-D6DB-2AC6-8F5F5C847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7513" y="171089"/>
            <a:ext cx="2402032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2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925A09-785E-40FA-3B9F-6A15ABBD9A34}"/>
              </a:ext>
            </a:extLst>
          </p:cNvPr>
          <p:cNvSpPr txBox="1"/>
          <p:nvPr/>
        </p:nvSpPr>
        <p:spPr>
          <a:xfrm>
            <a:off x="1371599" y="1304675"/>
            <a:ext cx="973182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  <a:r>
              <a:rPr lang="en-GB" sz="2000" b="1" dirty="0">
                <a:latin typeface="Amasis MT Pro Black" panose="02040A04050005020304" pitchFamily="18" charset="0"/>
              </a:rPr>
              <a:t>7 certificate de </a:t>
            </a:r>
            <a:r>
              <a:rPr lang="en-GB" sz="2000" b="1" dirty="0" err="1">
                <a:latin typeface="Amasis MT Pro Black" panose="02040A04050005020304" pitchFamily="18" charset="0"/>
              </a:rPr>
              <a:t>participare</a:t>
            </a:r>
            <a:r>
              <a:rPr lang="en-GB" sz="2000" b="1" dirty="0">
                <a:latin typeface="Amasis MT Pro Black" panose="02040A04050005020304" pitchFamily="18" charset="0"/>
              </a:rPr>
              <a:t> la </a:t>
            </a:r>
            <a:r>
              <a:rPr lang="en-GB" sz="2000" b="1" dirty="0" err="1">
                <a:latin typeface="Amasis MT Pro Black" panose="02040A04050005020304" pitchFamily="18" charset="0"/>
              </a:rPr>
              <a:t>mobilitate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pentru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elevii</a:t>
            </a:r>
            <a:r>
              <a:rPr lang="en-GB" sz="2000" b="1" dirty="0">
                <a:latin typeface="Amasis MT Pro Black" panose="02040A04050005020304" pitchFamily="18" charset="0"/>
              </a:rPr>
              <a:t> cu </a:t>
            </a:r>
            <a:r>
              <a:rPr lang="en-GB" sz="2000" b="1" dirty="0" err="1">
                <a:latin typeface="Amasis MT Pro Black" panose="02040A04050005020304" pitchFamily="18" charset="0"/>
              </a:rPr>
              <a:t>oportunit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reduse</a:t>
            </a:r>
            <a:r>
              <a:rPr lang="en-GB" sz="2000" b="1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b="1" dirty="0">
                <a:latin typeface="Amasis MT Pro Black" panose="02040A04050005020304" pitchFamily="18" charset="0"/>
              </a:rPr>
              <a:t>7 certificate de </a:t>
            </a:r>
            <a:r>
              <a:rPr lang="en-GB" sz="2000" b="1" dirty="0" err="1">
                <a:latin typeface="Amasis MT Pro Black" panose="02040A04050005020304" pitchFamily="18" charset="0"/>
              </a:rPr>
              <a:t>preg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tire </a:t>
            </a:r>
            <a:r>
              <a:rPr lang="en-GB" sz="2000" b="1" dirty="0" err="1">
                <a:latin typeface="Amasis MT Pro Black" panose="02040A04050005020304" pitchFamily="18" charset="0"/>
              </a:rPr>
              <a:t>lingvistic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EuAcademy</a:t>
            </a:r>
            <a:r>
              <a:rPr lang="en-GB" sz="2000" b="1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b="1" dirty="0">
                <a:latin typeface="Amasis MT Pro Black" panose="02040A04050005020304" pitchFamily="18" charset="0"/>
              </a:rPr>
              <a:t>2 </a:t>
            </a:r>
            <a:r>
              <a:rPr lang="en-GB" sz="2000" b="1" dirty="0" err="1">
                <a:latin typeface="Amasis MT Pro Black" panose="02040A04050005020304" pitchFamily="18" charset="0"/>
              </a:rPr>
              <a:t>expozi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ii </a:t>
            </a:r>
            <a:r>
              <a:rPr lang="en-GB" sz="2000" b="1" dirty="0" err="1">
                <a:latin typeface="Amasis MT Pro Black" panose="02040A04050005020304" pitchFamily="18" charset="0"/>
              </a:rPr>
              <a:t>realizate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ro-RO" sz="2000" b="1" dirty="0">
                <a:latin typeface="Amasis MT Pro Black" panose="02040A04050005020304" pitchFamily="18" charset="0"/>
              </a:rPr>
              <a:t>î</a:t>
            </a:r>
            <a:r>
              <a:rPr lang="en-GB" sz="2000" b="1" dirty="0">
                <a:latin typeface="Amasis MT Pro Black" panose="02040A04050005020304" pitchFamily="18" charset="0"/>
              </a:rPr>
              <a:t>n </a:t>
            </a:r>
            <a:r>
              <a:rPr lang="en-GB" sz="2000" b="1" dirty="0" err="1">
                <a:latin typeface="Amasis MT Pro Black" panose="02040A04050005020304" pitchFamily="18" charset="0"/>
              </a:rPr>
              <a:t>timpul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proiectului</a:t>
            </a:r>
            <a:r>
              <a:rPr lang="en-GB" sz="2000" b="1" dirty="0">
                <a:latin typeface="Amasis MT Pro Black" panose="02040A04050005020304" pitchFamily="18" charset="0"/>
              </a:rPr>
              <a:t> cu </a:t>
            </a:r>
            <a:r>
              <a:rPr lang="en-GB" sz="2000" b="1" dirty="0" err="1">
                <a:latin typeface="Amasis MT Pro Black" panose="02040A04050005020304" pitchFamily="18" charset="0"/>
              </a:rPr>
              <a:t>produse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realizate</a:t>
            </a:r>
            <a:r>
              <a:rPr lang="en-GB" sz="2000" b="1" dirty="0">
                <a:latin typeface="Amasis MT Pro Black" panose="02040A04050005020304" pitchFamily="18" charset="0"/>
              </a:rPr>
              <a:t> de </a:t>
            </a:r>
            <a:r>
              <a:rPr lang="en-GB" sz="2000" b="1" dirty="0" err="1">
                <a:latin typeface="Amasis MT Pro Black" panose="02040A04050005020304" pitchFamily="18" charset="0"/>
              </a:rPr>
              <a:t>elevi</a:t>
            </a:r>
            <a:r>
              <a:rPr lang="en-GB" sz="2000" b="1" dirty="0">
                <a:latin typeface="Amasis MT Pro Black" panose="02040A04050005020304" pitchFamily="18" charset="0"/>
              </a:rPr>
              <a:t> din </a:t>
            </a:r>
            <a:r>
              <a:rPr lang="en-GB" sz="2000" b="1" dirty="0" err="1">
                <a:latin typeface="Amasis MT Pro Black" panose="02040A04050005020304" pitchFamily="18" charset="0"/>
              </a:rPr>
              <a:t>materiale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reciclabile</a:t>
            </a:r>
            <a:r>
              <a:rPr lang="en-GB" sz="2000" b="1" dirty="0">
                <a:latin typeface="Amasis MT Pro Black" panose="02040A04050005020304" pitchFamily="18" charset="0"/>
              </a:rPr>
              <a:t>, ca </a:t>
            </a:r>
            <a:r>
              <a:rPr lang="en-GB" sz="2000" b="1" dirty="0" err="1">
                <a:latin typeface="Amasis MT Pro Black" panose="02040A04050005020304" pitchFamily="18" charset="0"/>
              </a:rPr>
              <a:t>materiale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didactice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pentru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lec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ii </a:t>
            </a:r>
          </a:p>
          <a:p>
            <a:r>
              <a:rPr lang="en-GB" sz="2000" b="1" dirty="0">
                <a:latin typeface="Amasis MT Pro Black" panose="02040A04050005020304" pitchFamily="18" charset="0"/>
              </a:rPr>
              <a:t>1 </a:t>
            </a:r>
            <a:r>
              <a:rPr lang="en-GB" sz="2000" b="1" dirty="0" err="1">
                <a:latin typeface="Amasis MT Pro Black" panose="02040A04050005020304" pitchFamily="18" charset="0"/>
              </a:rPr>
              <a:t>campanie</a:t>
            </a:r>
            <a:r>
              <a:rPr lang="en-GB" sz="2000" b="1" dirty="0">
                <a:latin typeface="Amasis MT Pro Black" panose="02040A04050005020304" pitchFamily="18" charset="0"/>
              </a:rPr>
              <a:t> local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de </a:t>
            </a:r>
            <a:r>
              <a:rPr lang="en-GB" sz="2000" b="1" dirty="0" err="1">
                <a:latin typeface="Amasis MT Pro Black" panose="02040A04050005020304" pitchFamily="18" charset="0"/>
              </a:rPr>
              <a:t>promovare</a:t>
            </a:r>
            <a:r>
              <a:rPr lang="en-GB" sz="2000" b="1" dirty="0">
                <a:latin typeface="Amasis MT Pro Black" panose="02040A04050005020304" pitchFamily="18" charset="0"/>
              </a:rPr>
              <a:t> a </a:t>
            </a:r>
            <a:r>
              <a:rPr lang="en-GB" sz="2000" b="1" dirty="0" err="1">
                <a:latin typeface="Amasis MT Pro Black" panose="02040A04050005020304" pitchFamily="18" charset="0"/>
              </a:rPr>
              <a:t>valorilor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europene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desprinse</a:t>
            </a:r>
            <a:r>
              <a:rPr lang="en-GB" sz="2000" b="1" dirty="0">
                <a:latin typeface="Amasis MT Pro Black" panose="02040A04050005020304" pitchFamily="18" charset="0"/>
              </a:rPr>
              <a:t> din </a:t>
            </a:r>
            <a:r>
              <a:rPr lang="en-GB" sz="2000" b="1" dirty="0" err="1">
                <a:latin typeface="Amasis MT Pro Black" panose="02040A04050005020304" pitchFamily="18" charset="0"/>
              </a:rPr>
              <a:t>experien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a </a:t>
            </a:r>
            <a:r>
              <a:rPr lang="ro-RO" sz="2000" b="1" dirty="0">
                <a:latin typeface="Amasis MT Pro Black" panose="02040A04050005020304" pitchFamily="18" charset="0"/>
              </a:rPr>
              <a:t>î</a:t>
            </a:r>
            <a:r>
              <a:rPr lang="en-GB" sz="2000" b="1" dirty="0">
                <a:latin typeface="Amasis MT Pro Black" panose="02040A04050005020304" pitchFamily="18" charset="0"/>
              </a:rPr>
              <a:t>n </a:t>
            </a:r>
            <a:r>
              <a:rPr lang="en-GB" sz="2000" b="1" dirty="0" err="1">
                <a:latin typeface="Amasis MT Pro Black" panose="02040A04050005020304" pitchFamily="18" charset="0"/>
              </a:rPr>
              <a:t>mobilit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ile</a:t>
            </a:r>
            <a:r>
              <a:rPr lang="en-GB" sz="2000" b="1" dirty="0">
                <a:latin typeface="Amasis MT Pro Black" panose="02040A04050005020304" pitchFamily="18" charset="0"/>
              </a:rPr>
              <a:t> Erasmus+ (</a:t>
            </a:r>
            <a:r>
              <a:rPr lang="en-GB" sz="2000" b="1" dirty="0" err="1">
                <a:latin typeface="Amasis MT Pro Black" panose="02040A04050005020304" pitchFamily="18" charset="0"/>
              </a:rPr>
              <a:t>Revista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anual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ro-RO" sz="2000" b="1" dirty="0">
                <a:latin typeface="Amasis MT Pro Black" panose="02040A04050005020304" pitchFamily="18" charset="0"/>
              </a:rPr>
              <a:t>î</a:t>
            </a:r>
            <a:r>
              <a:rPr lang="en-GB" sz="2000" b="1" dirty="0">
                <a:latin typeface="Amasis MT Pro Black" panose="02040A04050005020304" pitchFamily="18" charset="0"/>
              </a:rPr>
              <a:t>n format online </a:t>
            </a:r>
            <a:r>
              <a:rPr lang="en-GB" sz="2000" b="1" dirty="0" err="1">
                <a:highlight>
                  <a:srgbClr val="FFFF00"/>
                </a:highlight>
                <a:latin typeface="Amasis MT Pro Black" panose="02040A04050005020304" pitchFamily="18" charset="0"/>
              </a:rPr>
              <a:t>Ecoul</a:t>
            </a:r>
            <a:r>
              <a:rPr lang="en-GB" sz="2000" b="1" dirty="0">
                <a:highlight>
                  <a:srgbClr val="FFFF00"/>
                </a:highlight>
                <a:latin typeface="Amasis MT Pro Black" panose="02040A04050005020304" pitchFamily="18" charset="0"/>
              </a:rPr>
              <a:t> EVISS </a:t>
            </a:r>
            <a:r>
              <a:rPr lang="en-GB" sz="2000" b="1" dirty="0">
                <a:latin typeface="Amasis MT Pro Black" panose="02040A04050005020304" pitchFamily="18" charset="0"/>
              </a:rPr>
              <a:t>cu </a:t>
            </a:r>
            <a:r>
              <a:rPr lang="en-GB" sz="2000" b="1" dirty="0" err="1">
                <a:latin typeface="Amasis MT Pro Black" panose="02040A04050005020304" pitchFamily="18" charset="0"/>
              </a:rPr>
              <a:t>articole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despre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experien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a Erasmus, </a:t>
            </a:r>
            <a:r>
              <a:rPr lang="en-GB" sz="2000" b="1" dirty="0" err="1">
                <a:latin typeface="Amasis MT Pro Black" panose="02040A04050005020304" pitchFamily="18" charset="0"/>
              </a:rPr>
              <a:t>postere</a:t>
            </a:r>
            <a:r>
              <a:rPr lang="en-GB" sz="2000" b="1" dirty="0">
                <a:latin typeface="Amasis MT Pro Black" panose="02040A04050005020304" pitchFamily="18" charset="0"/>
              </a:rPr>
              <a:t>, </a:t>
            </a:r>
            <a:r>
              <a:rPr lang="en-GB" sz="2000" b="1" dirty="0" err="1">
                <a:latin typeface="Amasis MT Pro Black" panose="02040A04050005020304" pitchFamily="18" charset="0"/>
              </a:rPr>
              <a:t>pliante</a:t>
            </a:r>
            <a:r>
              <a:rPr lang="en-GB" sz="2000" b="1" dirty="0">
                <a:latin typeface="Amasis MT Pro Black" panose="02040A04050005020304" pitchFamily="18" charset="0"/>
              </a:rPr>
              <a:t>, album video, </a:t>
            </a:r>
            <a:r>
              <a:rPr lang="en-GB" sz="2000" b="1" dirty="0" err="1">
                <a:latin typeface="Amasis MT Pro Black" panose="02040A04050005020304" pitchFamily="18" charset="0"/>
              </a:rPr>
              <a:t>foto</a:t>
            </a:r>
            <a:r>
              <a:rPr lang="en-GB" sz="2000" b="1" dirty="0">
                <a:latin typeface="Amasis MT Pro Black" panose="02040A04050005020304" pitchFamily="18" charset="0"/>
              </a:rPr>
              <a:t>)  </a:t>
            </a:r>
          </a:p>
          <a:p>
            <a:r>
              <a:rPr lang="en-GB" sz="2000" b="1" dirty="0">
                <a:latin typeface="Amasis MT Pro Black" panose="02040A04050005020304" pitchFamily="18" charset="0"/>
              </a:rPr>
              <a:t>2 Test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 err="1">
                <a:latin typeface="Amasis MT Pro Black" panose="02040A04050005020304" pitchFamily="18" charset="0"/>
              </a:rPr>
              <a:t>ri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GreenComp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pentru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participan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ii la </a:t>
            </a:r>
            <a:r>
              <a:rPr lang="en-GB" sz="2000" b="1" dirty="0" err="1">
                <a:latin typeface="Amasis MT Pro Black" panose="02040A04050005020304" pitchFamily="18" charset="0"/>
              </a:rPr>
              <a:t>mobilit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</a:t>
            </a:r>
            <a:r>
              <a:rPr lang="en-GB" sz="2000" b="1" dirty="0">
                <a:latin typeface="Amasis MT Pro Black" panose="02040A04050005020304" pitchFamily="18" charset="0"/>
              </a:rPr>
              <a:t> (</a:t>
            </a:r>
            <a:r>
              <a:rPr lang="ro-RO" sz="2000" b="1" dirty="0">
                <a:latin typeface="Amasis MT Pro Black" panose="02040A04050005020304" pitchFamily="18" charset="0"/>
              </a:rPr>
              <a:t>î</a:t>
            </a:r>
            <a:r>
              <a:rPr lang="en-GB" sz="2000" b="1" dirty="0" err="1">
                <a:latin typeface="Amasis MT Pro Black" panose="02040A04050005020304" pitchFamily="18" charset="0"/>
              </a:rPr>
              <a:t>nainte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ro-RO" sz="2000" b="1" dirty="0">
                <a:latin typeface="Amasis MT Pro Black" panose="02040A04050005020304" pitchFamily="18" charset="0"/>
              </a:rPr>
              <a:t>ș</a:t>
            </a:r>
            <a:r>
              <a:rPr lang="en-GB" sz="2000" b="1" dirty="0" err="1">
                <a:latin typeface="Amasis MT Pro Black" panose="02040A04050005020304" pitchFamily="18" charset="0"/>
              </a:rPr>
              <a:t>i</a:t>
            </a:r>
            <a:r>
              <a:rPr lang="en-GB" sz="2000" b="1" dirty="0">
                <a:latin typeface="Amasis MT Pro Black" panose="02040A04050005020304" pitchFamily="18" charset="0"/>
              </a:rPr>
              <a:t> dup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mobilit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</a:t>
            </a:r>
            <a:r>
              <a:rPr lang="en-GB" sz="2000" b="1" dirty="0">
                <a:latin typeface="Amasis MT Pro Black" panose="02040A04050005020304" pitchFamily="18" charset="0"/>
              </a:rPr>
              <a:t>) </a:t>
            </a:r>
          </a:p>
          <a:p>
            <a:r>
              <a:rPr lang="en-GB" sz="2000" b="1" dirty="0" err="1">
                <a:latin typeface="Amasis MT Pro Black" panose="02040A04050005020304" pitchFamily="18" charset="0"/>
              </a:rPr>
              <a:t>Chestionare</a:t>
            </a:r>
            <a:r>
              <a:rPr lang="en-GB" sz="2000" b="1" dirty="0">
                <a:latin typeface="Amasis MT Pro Black" panose="02040A04050005020304" pitchFamily="18" charset="0"/>
              </a:rPr>
              <a:t> de feedback  </a:t>
            </a:r>
          </a:p>
          <a:p>
            <a:r>
              <a:rPr lang="en-GB" sz="2000" b="1" dirty="0" err="1">
                <a:latin typeface="Amasis MT Pro Black" panose="02040A04050005020304" pitchFamily="18" charset="0"/>
              </a:rPr>
              <a:t>Interviu</a:t>
            </a:r>
            <a:r>
              <a:rPr lang="en-GB" sz="2000" b="1" dirty="0">
                <a:latin typeface="Amasis MT Pro Black" panose="02040A04050005020304" pitchFamily="18" charset="0"/>
              </a:rPr>
              <a:t> de </a:t>
            </a:r>
            <a:r>
              <a:rPr lang="en-GB" sz="2000" b="1" dirty="0" err="1">
                <a:latin typeface="Amasis MT Pro Black" panose="02040A04050005020304" pitchFamily="18" charset="0"/>
              </a:rPr>
              <a:t>evaluare</a:t>
            </a:r>
            <a:r>
              <a:rPr lang="en-GB" sz="2000" b="1" dirty="0">
                <a:latin typeface="Amasis MT Pro Black" panose="02040A04050005020304" pitchFamily="18" charset="0"/>
              </a:rPr>
              <a:t> dup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mobilit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</a:t>
            </a:r>
            <a:r>
              <a:rPr lang="en-GB" sz="2000" b="1" dirty="0">
                <a:latin typeface="Amasis MT Pro Black" panose="02040A04050005020304" pitchFamily="18" charset="0"/>
              </a:rPr>
              <a:t>, </a:t>
            </a:r>
            <a:r>
              <a:rPr lang="en-GB" sz="2000" b="1" dirty="0" err="1">
                <a:latin typeface="Amasis MT Pro Black" panose="02040A04050005020304" pitchFamily="18" charset="0"/>
              </a:rPr>
              <a:t>testimoniale</a:t>
            </a:r>
            <a:r>
              <a:rPr lang="en-GB" sz="2000" b="1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b="1" dirty="0" err="1">
                <a:latin typeface="Amasis MT Pro Black" panose="02040A04050005020304" pitchFamily="18" charset="0"/>
              </a:rPr>
              <a:t>Implicarea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crescut</a:t>
            </a:r>
            <a:r>
              <a:rPr lang="ro-RO" sz="2000" b="1" dirty="0">
                <a:latin typeface="Amasis MT Pro Black" panose="02040A04050005020304" pitchFamily="18" charset="0"/>
              </a:rPr>
              <a:t>ă</a:t>
            </a:r>
            <a:r>
              <a:rPr lang="en-GB" sz="2000" b="1" dirty="0">
                <a:latin typeface="Amasis MT Pro Black" panose="02040A04050005020304" pitchFamily="18" charset="0"/>
              </a:rPr>
              <a:t> a </a:t>
            </a:r>
            <a:r>
              <a:rPr lang="en-GB" sz="2000" b="1" dirty="0" err="1">
                <a:latin typeface="Amasis MT Pro Black" panose="02040A04050005020304" pitchFamily="18" charset="0"/>
              </a:rPr>
              <a:t>elevilor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ro-RO" sz="2000" b="1" dirty="0">
                <a:latin typeface="Amasis MT Pro Black" panose="02040A04050005020304" pitchFamily="18" charset="0"/>
              </a:rPr>
              <a:t>î</a:t>
            </a:r>
            <a:r>
              <a:rPr lang="en-GB" sz="2000" b="1" dirty="0">
                <a:latin typeface="Amasis MT Pro Black" panose="02040A04050005020304" pitchFamily="18" charset="0"/>
              </a:rPr>
              <a:t>n </a:t>
            </a:r>
            <a:r>
              <a:rPr lang="en-GB" sz="2000" b="1" dirty="0" err="1">
                <a:latin typeface="Amasis MT Pro Black" panose="02040A04050005020304" pitchFamily="18" charset="0"/>
              </a:rPr>
              <a:t>activit</a:t>
            </a:r>
            <a:r>
              <a:rPr lang="ro-RO" sz="2000" b="1" dirty="0">
                <a:latin typeface="Amasis MT Pro Black" panose="02040A04050005020304" pitchFamily="18" charset="0"/>
              </a:rPr>
              <a:t>ăț</a:t>
            </a:r>
            <a:r>
              <a:rPr lang="en-GB" sz="2000" b="1" dirty="0" err="1">
                <a:latin typeface="Amasis MT Pro Black" panose="02040A04050005020304" pitchFamily="18" charset="0"/>
              </a:rPr>
              <a:t>ile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ro-RO" sz="2000" b="1" dirty="0">
                <a:latin typeface="Amasis MT Pro Black" panose="02040A04050005020304" pitchFamily="18" charset="0"/>
              </a:rPr>
              <a:t>ș</a:t>
            </a:r>
            <a:r>
              <a:rPr lang="en-GB" sz="2000" b="1" dirty="0" err="1">
                <a:latin typeface="Amasis MT Pro Black" panose="02040A04050005020304" pitchFamily="18" charset="0"/>
              </a:rPr>
              <a:t>colii</a:t>
            </a:r>
            <a:r>
              <a:rPr lang="en-GB" sz="2000" b="1" dirty="0">
                <a:latin typeface="Amasis MT Pro Black" panose="02040A04050005020304" pitchFamily="18" charset="0"/>
              </a:rPr>
              <a:t>, </a:t>
            </a:r>
            <a:r>
              <a:rPr lang="en-GB" sz="2000" b="1" dirty="0" err="1">
                <a:latin typeface="Amasis MT Pro Black" panose="02040A04050005020304" pitchFamily="18" charset="0"/>
              </a:rPr>
              <a:t>participarea</a:t>
            </a:r>
            <a:r>
              <a:rPr lang="en-GB" sz="2000" b="1" dirty="0">
                <a:latin typeface="Amasis MT Pro Black" panose="02040A04050005020304" pitchFamily="18" charset="0"/>
              </a:rPr>
              <a:t> la </a:t>
            </a:r>
            <a:r>
              <a:rPr lang="en-GB" sz="2000" b="1" dirty="0" err="1">
                <a:latin typeface="Amasis MT Pro Black" panose="02040A04050005020304" pitchFamily="18" charset="0"/>
              </a:rPr>
              <a:t>concursuri</a:t>
            </a:r>
            <a:r>
              <a:rPr lang="en-GB" sz="2000" b="1" dirty="0">
                <a:latin typeface="Amasis MT Pro Black" panose="02040A04050005020304" pitchFamily="18" charset="0"/>
              </a:rPr>
              <a:t>, </a:t>
            </a:r>
            <a:r>
              <a:rPr lang="en-GB" sz="2000" b="1" dirty="0" err="1">
                <a:latin typeface="Amasis MT Pro Black" panose="02040A04050005020304" pitchFamily="18" charset="0"/>
              </a:rPr>
              <a:t>conferin</a:t>
            </a:r>
            <a:r>
              <a:rPr lang="ro-RO" sz="2000" b="1" dirty="0">
                <a:latin typeface="Amasis MT Pro Black" panose="02040A04050005020304" pitchFamily="18" charset="0"/>
              </a:rPr>
              <a:t>ț</a:t>
            </a:r>
            <a:r>
              <a:rPr lang="en-GB" sz="2000" b="1" dirty="0">
                <a:latin typeface="Amasis MT Pro Black" panose="02040A04050005020304" pitchFamily="18" charset="0"/>
              </a:rPr>
              <a:t>e </a:t>
            </a:r>
            <a:r>
              <a:rPr lang="en-GB" sz="2000" b="1" dirty="0" err="1">
                <a:latin typeface="Amasis MT Pro Black" panose="02040A04050005020304" pitchFamily="18" charset="0"/>
              </a:rPr>
              <a:t>pentru</a:t>
            </a:r>
            <a:r>
              <a:rPr lang="en-GB" sz="2000" b="1" dirty="0">
                <a:latin typeface="Amasis MT Pro Black" panose="02040A04050005020304" pitchFamily="18" charset="0"/>
              </a:rPr>
              <a:t> </a:t>
            </a:r>
            <a:r>
              <a:rPr lang="en-GB" sz="2000" b="1" dirty="0" err="1">
                <a:latin typeface="Amasis MT Pro Black" panose="02040A04050005020304" pitchFamily="18" charset="0"/>
              </a:rPr>
              <a:t>elevi</a:t>
            </a:r>
            <a:r>
              <a:rPr lang="en-GB" sz="2000" b="1" dirty="0">
                <a:latin typeface="Amasis MT Pro Black" panose="02040A04050005020304" pitchFamily="18" charset="0"/>
              </a:rPr>
              <a:t>, </a:t>
            </a:r>
            <a:r>
              <a:rPr lang="en-GB" sz="2000" b="1" dirty="0" err="1">
                <a:latin typeface="Amasis MT Pro Black" panose="02040A04050005020304" pitchFamily="18" charset="0"/>
              </a:rPr>
              <a:t>dezbateri</a:t>
            </a:r>
            <a:endParaRPr lang="en-GB" sz="2000" b="1" dirty="0">
              <a:latin typeface="Amasis MT Pro Black" panose="02040A040500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277D1F-7DFB-0E45-E703-C60E8CE2A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42" y="43543"/>
            <a:ext cx="3158002" cy="8230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20CE1E-572F-84F1-DC42-E5DF93609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7869" y="98411"/>
            <a:ext cx="2402032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2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76C85E-B638-E3F0-7C6C-3FD2ED0400C0}"/>
              </a:ext>
            </a:extLst>
          </p:cNvPr>
          <p:cNvSpPr txBox="1"/>
          <p:nvPr/>
        </p:nvSpPr>
        <p:spPr>
          <a:xfrm>
            <a:off x="1066800" y="1051288"/>
            <a:ext cx="100584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Amasis MT Pro Black" panose="02040A04050005020304" pitchFamily="18" charset="0"/>
              </a:rPr>
              <a:t>2 certificate de </a:t>
            </a:r>
            <a:r>
              <a:rPr lang="en-GB" sz="2000" dirty="0" err="1">
                <a:latin typeface="Amasis MT Pro Black" panose="02040A04050005020304" pitchFamily="18" charset="0"/>
              </a:rPr>
              <a:t>participare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mobilitate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pentru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profesori</a:t>
            </a:r>
            <a:endParaRPr lang="en-GB" sz="2000" dirty="0">
              <a:latin typeface="Amasis MT Pro Black" panose="02040A04050005020304" pitchFamily="18" charset="0"/>
            </a:endParaRPr>
          </a:p>
          <a:p>
            <a:r>
              <a:rPr lang="ro-RO" sz="2000" dirty="0">
                <a:latin typeface="Amasis MT Pro Black" panose="02040A04050005020304" pitchFamily="18" charset="0"/>
              </a:rPr>
              <a:t>C</a:t>
            </a:r>
            <a:r>
              <a:rPr lang="en-GB" sz="2000" dirty="0" err="1">
                <a:latin typeface="Amasis MT Pro Black" panose="02040A04050005020304" pitchFamily="18" charset="0"/>
              </a:rPr>
              <a:t>ertificate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preg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tire </a:t>
            </a:r>
            <a:r>
              <a:rPr lang="en-GB" sz="2000" dirty="0" err="1">
                <a:latin typeface="Amasis MT Pro Black" panose="02040A04050005020304" pitchFamily="18" charset="0"/>
              </a:rPr>
              <a:t>lingvistic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EuAcademy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 err="1">
                <a:latin typeface="Amasis MT Pro Black" panose="02040A04050005020304" pitchFamily="18" charset="0"/>
              </a:rPr>
              <a:t>Realizarea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revistei</a:t>
            </a:r>
            <a:r>
              <a:rPr lang="en-GB" sz="2000" dirty="0">
                <a:latin typeface="Amasis MT Pro Black" panose="02040A04050005020304" pitchFamily="18" charset="0"/>
              </a:rPr>
              <a:t> online a </a:t>
            </a:r>
            <a:r>
              <a:rPr lang="en-GB" sz="2000" dirty="0" err="1">
                <a:latin typeface="Amasis MT Pro Black" panose="02040A04050005020304" pitchFamily="18" charset="0"/>
              </a:rPr>
              <a:t>proiectului</a:t>
            </a:r>
            <a:r>
              <a:rPr lang="en-GB" sz="2000" dirty="0">
                <a:latin typeface="Amasis MT Pro Black" panose="02040A04050005020304" pitchFamily="18" charset="0"/>
              </a:rPr>
              <a:t>, cu </a:t>
            </a:r>
            <a:r>
              <a:rPr lang="en-GB" sz="2000" dirty="0" err="1">
                <a:latin typeface="Amasis MT Pro Black" panose="02040A04050005020304" pitchFamily="18" charset="0"/>
              </a:rPr>
              <a:t>elevii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endParaRPr lang="ro-RO" sz="2000" dirty="0">
              <a:latin typeface="Amasis MT Pro Black" panose="02040A04050005020304" pitchFamily="18" charset="0"/>
            </a:endParaRPr>
          </a:p>
          <a:p>
            <a:r>
              <a:rPr lang="ro-RO" sz="2000" dirty="0">
                <a:latin typeface="Amasis MT Pro Black" panose="02040A04050005020304" pitchFamily="18" charset="0"/>
              </a:rPr>
              <a:t>Prezență la atelierele de lucru</a:t>
            </a:r>
            <a:endParaRPr lang="en-GB" sz="2000" dirty="0">
              <a:latin typeface="Amasis MT Pro Black" panose="02040A04050005020304" pitchFamily="18" charset="0"/>
            </a:endParaRPr>
          </a:p>
          <a:p>
            <a:r>
              <a:rPr lang="en-GB" sz="2000" dirty="0">
                <a:latin typeface="Amasis MT Pro Black" panose="02040A04050005020304" pitchFamily="18" charset="0"/>
              </a:rPr>
              <a:t>2 Test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 err="1">
                <a:latin typeface="Amasis MT Pro Black" panose="02040A04050005020304" pitchFamily="18" charset="0"/>
              </a:rPr>
              <a:t>ri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DigComp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pentru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participan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ii la </a:t>
            </a:r>
            <a:r>
              <a:rPr lang="en-GB" sz="2000" dirty="0" err="1">
                <a:latin typeface="Amasis MT Pro Black" panose="02040A04050005020304" pitchFamily="18" charset="0"/>
              </a:rPr>
              <a:t>mobilit</a:t>
            </a:r>
            <a:r>
              <a:rPr lang="ro-RO" sz="2000" dirty="0">
                <a:latin typeface="Amasis MT Pro Black" panose="02040A04050005020304" pitchFamily="18" charset="0"/>
              </a:rPr>
              <a:t>ăț</a:t>
            </a:r>
            <a:r>
              <a:rPr lang="en-GB" sz="2000" dirty="0" err="1">
                <a:latin typeface="Amasis MT Pro Black" panose="02040A04050005020304" pitchFamily="18" charset="0"/>
              </a:rPr>
              <a:t>i</a:t>
            </a:r>
            <a:r>
              <a:rPr lang="en-GB" sz="2000" dirty="0">
                <a:latin typeface="Amasis MT Pro Black" panose="02040A04050005020304" pitchFamily="18" charset="0"/>
              </a:rPr>
              <a:t> (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 err="1">
                <a:latin typeface="Amasis MT Pro Black" panose="02040A04050005020304" pitchFamily="18" charset="0"/>
              </a:rPr>
              <a:t>nainte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 err="1">
                <a:latin typeface="Amasis MT Pro Black" panose="02040A04050005020304" pitchFamily="18" charset="0"/>
              </a:rPr>
              <a:t>i</a:t>
            </a:r>
            <a:r>
              <a:rPr lang="en-GB" sz="2000" dirty="0">
                <a:latin typeface="Amasis MT Pro Black" panose="02040A04050005020304" pitchFamily="18" charset="0"/>
              </a:rPr>
              <a:t> dup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mobilit</a:t>
            </a:r>
            <a:r>
              <a:rPr lang="ro-RO" sz="2000" dirty="0">
                <a:latin typeface="Amasis MT Pro Black" panose="02040A04050005020304" pitchFamily="18" charset="0"/>
              </a:rPr>
              <a:t>ăț</a:t>
            </a:r>
            <a:r>
              <a:rPr lang="en-GB" sz="2000" dirty="0" err="1">
                <a:latin typeface="Amasis MT Pro Black" panose="02040A04050005020304" pitchFamily="18" charset="0"/>
              </a:rPr>
              <a:t>i</a:t>
            </a:r>
            <a:r>
              <a:rPr lang="en-GB" sz="2000" dirty="0">
                <a:latin typeface="Amasis MT Pro Black" panose="02040A04050005020304" pitchFamily="18" charset="0"/>
              </a:rPr>
              <a:t>) </a:t>
            </a:r>
            <a:r>
              <a:rPr lang="en-GB" sz="2000" dirty="0" err="1">
                <a:latin typeface="Amasis MT Pro Black" panose="02040A04050005020304" pitchFamily="18" charset="0"/>
              </a:rPr>
              <a:t>sau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ateliere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formare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 err="1">
                <a:latin typeface="Amasis MT Pro Black" panose="02040A04050005020304" pitchFamily="18" charset="0"/>
              </a:rPr>
              <a:t>Chestionare</a:t>
            </a:r>
            <a:r>
              <a:rPr lang="en-GB" sz="2000" dirty="0">
                <a:latin typeface="Amasis MT Pro Black" panose="02040A04050005020304" pitchFamily="18" charset="0"/>
              </a:rPr>
              <a:t> de feedback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1 Atelier de </a:t>
            </a:r>
            <a:r>
              <a:rPr lang="en-GB" sz="2000" dirty="0" err="1">
                <a:latin typeface="Amasis MT Pro Black" panose="02040A04050005020304" pitchFamily="18" charset="0"/>
              </a:rPr>
              <a:t>formare</a:t>
            </a:r>
            <a:r>
              <a:rPr lang="en-GB" sz="2000" dirty="0">
                <a:latin typeface="Amasis MT Pro Black" panose="02040A04050005020304" pitchFamily="18" charset="0"/>
              </a:rPr>
              <a:t> la </a:t>
            </a:r>
            <a:r>
              <a:rPr lang="en-GB" sz="2000" dirty="0" err="1">
                <a:latin typeface="Amasis MT Pro Black" panose="02040A04050005020304" pitchFamily="18" charset="0"/>
              </a:rPr>
              <a:t>nivel</a:t>
            </a:r>
            <a:r>
              <a:rPr lang="en-GB" sz="2000" dirty="0">
                <a:latin typeface="Amasis MT Pro Black" panose="02040A04050005020304" pitchFamily="18" charset="0"/>
              </a:rPr>
              <a:t> local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5 </a:t>
            </a:r>
            <a:r>
              <a:rPr lang="en-GB" sz="2000" dirty="0" err="1">
                <a:latin typeface="Amasis MT Pro Black" panose="02040A04050005020304" pitchFamily="18" charset="0"/>
              </a:rPr>
              <a:t>portofolii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didactice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imbun</a:t>
            </a:r>
            <a:r>
              <a:rPr lang="ro-RO" sz="2000" dirty="0">
                <a:latin typeface="Amasis MT Pro Black" panose="02040A04050005020304" pitchFamily="18" charset="0"/>
              </a:rPr>
              <a:t>ătățite</a:t>
            </a:r>
            <a:r>
              <a:rPr lang="en-GB" sz="2000" dirty="0">
                <a:latin typeface="Amasis MT Pro Black" panose="02040A04050005020304" pitchFamily="18" charset="0"/>
              </a:rPr>
              <a:t> cu </a:t>
            </a:r>
            <a:r>
              <a:rPr lang="en-GB" sz="2000" dirty="0" err="1">
                <a:latin typeface="Amasis MT Pro Black" panose="02040A04050005020304" pitchFamily="18" charset="0"/>
              </a:rPr>
              <a:t>secven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e de </a:t>
            </a:r>
            <a:r>
              <a:rPr lang="en-GB" sz="2000" dirty="0" err="1">
                <a:latin typeface="Amasis MT Pro Black" panose="02040A04050005020304" pitchFamily="18" charset="0"/>
              </a:rPr>
              <a:t>integrare</a:t>
            </a:r>
            <a:r>
              <a:rPr lang="en-GB" sz="2000" dirty="0">
                <a:latin typeface="Amasis MT Pro Black" panose="02040A04050005020304" pitchFamily="18" charset="0"/>
              </a:rPr>
              <a:t> a </a:t>
            </a:r>
            <a:r>
              <a:rPr lang="en-GB" sz="2000" dirty="0" err="1">
                <a:latin typeface="Amasis MT Pro Black" panose="02040A04050005020304" pitchFamily="18" charset="0"/>
              </a:rPr>
              <a:t>digitaliz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 err="1">
                <a:latin typeface="Amasis MT Pro Black" panose="02040A04050005020304" pitchFamily="18" charset="0"/>
              </a:rPr>
              <a:t>rii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î</a:t>
            </a:r>
            <a:r>
              <a:rPr lang="en-GB" sz="2000" dirty="0">
                <a:latin typeface="Amasis MT Pro Black" panose="02040A04050005020304" pitchFamily="18" charset="0"/>
              </a:rPr>
              <a:t>n </a:t>
            </a:r>
            <a:r>
              <a:rPr lang="en-GB" sz="2000" dirty="0" err="1">
                <a:latin typeface="Amasis MT Pro Black" panose="02040A04050005020304" pitchFamily="18" charset="0"/>
              </a:rPr>
              <a:t>lec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ii </a:t>
            </a:r>
            <a:endParaRPr lang="ro-RO" sz="2000" dirty="0">
              <a:latin typeface="Amasis MT Pro Black" panose="02040A04050005020304" pitchFamily="18" charset="0"/>
            </a:endParaRPr>
          </a:p>
          <a:p>
            <a:r>
              <a:rPr lang="en-GB" sz="2000" dirty="0">
                <a:latin typeface="Amasis MT Pro Black" panose="02040A04050005020304" pitchFamily="18" charset="0"/>
              </a:rPr>
              <a:t>2 certificate de E-learning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2 certificate de </a:t>
            </a:r>
            <a:r>
              <a:rPr lang="en-GB" sz="2000" dirty="0" err="1">
                <a:latin typeface="Amasis MT Pro Black" panose="02040A04050005020304" pitchFamily="18" charset="0"/>
              </a:rPr>
              <a:t>formatori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locali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pentru</a:t>
            </a:r>
            <a:r>
              <a:rPr lang="en-GB" sz="2000" dirty="0">
                <a:latin typeface="Amasis MT Pro Black" panose="02040A04050005020304" pitchFamily="18" charset="0"/>
              </a:rPr>
              <a:t> dob</a:t>
            </a:r>
            <a:r>
              <a:rPr lang="ro-RO" sz="2000" dirty="0">
                <a:latin typeface="Amasis MT Pro Black" panose="02040A04050005020304" pitchFamily="18" charset="0"/>
              </a:rPr>
              <a:t>â</a:t>
            </a:r>
            <a:r>
              <a:rPr lang="en-GB" sz="2000" dirty="0" err="1">
                <a:latin typeface="Amasis MT Pro Black" panose="02040A04050005020304" pitchFamily="18" charset="0"/>
              </a:rPr>
              <a:t>ndirea</a:t>
            </a:r>
            <a:r>
              <a:rPr lang="en-GB" sz="2000" dirty="0">
                <a:latin typeface="Amasis MT Pro Black" panose="02040A04050005020304" pitchFamily="18" charset="0"/>
              </a:rPr>
              <a:t> de </a:t>
            </a:r>
            <a:r>
              <a:rPr lang="en-GB" sz="2000" dirty="0" err="1">
                <a:latin typeface="Amasis MT Pro Black" panose="02040A04050005020304" pitchFamily="18" charset="0"/>
              </a:rPr>
              <a:t>competen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e </a:t>
            </a:r>
            <a:r>
              <a:rPr lang="en-GB" sz="2000" dirty="0" err="1">
                <a:latin typeface="Amasis MT Pro Black" panose="02040A04050005020304" pitchFamily="18" charset="0"/>
              </a:rPr>
              <a:t>digitale</a:t>
            </a:r>
            <a:r>
              <a:rPr lang="en-GB" sz="2000" dirty="0">
                <a:latin typeface="Amasis MT Pro Black" panose="02040A04050005020304" pitchFamily="18" charset="0"/>
              </a:rPr>
              <a:t> 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6 inter-</a:t>
            </a:r>
            <a:r>
              <a:rPr lang="en-GB" sz="2000" dirty="0" err="1">
                <a:latin typeface="Amasis MT Pro Black" panose="02040A04050005020304" pitchFamily="18" charset="0"/>
              </a:rPr>
              <a:t>asisten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>
                <a:latin typeface="Amasis MT Pro Black" panose="02040A04050005020304" pitchFamily="18" charset="0"/>
              </a:rPr>
              <a:t>e la </a:t>
            </a:r>
            <a:r>
              <a:rPr lang="en-GB" sz="2000" dirty="0" err="1">
                <a:latin typeface="Amasis MT Pro Black" panose="02040A04050005020304" pitchFamily="18" charset="0"/>
              </a:rPr>
              <a:t>lec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ie</a:t>
            </a:r>
            <a:r>
              <a:rPr lang="en-GB" sz="2000" dirty="0">
                <a:latin typeface="Amasis MT Pro Black" panose="02040A04050005020304" pitchFamily="18" charset="0"/>
              </a:rPr>
              <a:t> cu con</a:t>
            </a:r>
            <a:r>
              <a:rPr lang="ro-RO" sz="2000" dirty="0">
                <a:latin typeface="Amasis MT Pro Black" panose="02040A04050005020304" pitchFamily="18" charset="0"/>
              </a:rPr>
              <a:t>ț</a:t>
            </a:r>
            <a:r>
              <a:rPr lang="en-GB" sz="2000" dirty="0" err="1">
                <a:latin typeface="Amasis MT Pro Black" panose="02040A04050005020304" pitchFamily="18" charset="0"/>
              </a:rPr>
              <a:t>inut</a:t>
            </a:r>
            <a:r>
              <a:rPr lang="en-GB" sz="2000" dirty="0">
                <a:latin typeface="Amasis MT Pro Black" panose="02040A04050005020304" pitchFamily="18" charset="0"/>
              </a:rPr>
              <a:t> digital, ca </a:t>
            </a:r>
            <a:r>
              <a:rPr lang="en-GB" sz="2000" dirty="0" err="1">
                <a:latin typeface="Amasis MT Pro Black" panose="02040A04050005020304" pitchFamily="18" charset="0"/>
              </a:rPr>
              <a:t>exemplu</a:t>
            </a:r>
            <a:r>
              <a:rPr lang="en-GB" sz="2000" dirty="0">
                <a:latin typeface="Amasis MT Pro Black" panose="02040A04050005020304" pitchFamily="18" charset="0"/>
              </a:rPr>
              <a:t> de bun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en-GB" sz="2000" dirty="0" err="1">
                <a:latin typeface="Amasis MT Pro Black" panose="02040A04050005020304" pitchFamily="18" charset="0"/>
              </a:rPr>
              <a:t>practic</a:t>
            </a:r>
            <a:r>
              <a:rPr lang="ro-RO" sz="2000" dirty="0">
                <a:latin typeface="Amasis MT Pro Black" panose="02040A04050005020304" pitchFamily="18" charset="0"/>
              </a:rPr>
              <a:t>ă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</a:p>
          <a:p>
            <a:r>
              <a:rPr lang="en-GB" sz="2000" dirty="0">
                <a:latin typeface="Amasis MT Pro Black" panose="02040A04050005020304" pitchFamily="18" charset="0"/>
              </a:rPr>
              <a:t>2 </a:t>
            </a:r>
            <a:r>
              <a:rPr lang="en-GB" sz="2000" dirty="0" err="1">
                <a:latin typeface="Amasis MT Pro Black" panose="02040A04050005020304" pitchFamily="18" charset="0"/>
              </a:rPr>
              <a:t>parteneriate</a:t>
            </a:r>
            <a:r>
              <a:rPr lang="en-GB" sz="2000" dirty="0">
                <a:latin typeface="Amasis MT Pro Black" panose="02040A04050005020304" pitchFamily="18" charset="0"/>
              </a:rPr>
              <a:t> </a:t>
            </a:r>
            <a:r>
              <a:rPr lang="ro-RO" sz="2000" dirty="0">
                <a:latin typeface="Amasis MT Pro Black" panose="02040A04050005020304" pitchFamily="18" charset="0"/>
              </a:rPr>
              <a:t>educaționale </a:t>
            </a:r>
            <a:r>
              <a:rPr lang="en-GB" sz="2000" dirty="0">
                <a:latin typeface="Amasis MT Pro Black" panose="02040A04050005020304" pitchFamily="18" charset="0"/>
              </a:rPr>
              <a:t>cu </a:t>
            </a:r>
            <a:r>
              <a:rPr lang="ro-RO" sz="2000" dirty="0">
                <a:latin typeface="Amasis MT Pro Black" panose="02040A04050005020304" pitchFamily="18" charset="0"/>
              </a:rPr>
              <a:t>ș</a:t>
            </a:r>
            <a:r>
              <a:rPr lang="en-GB" sz="2000" dirty="0">
                <a:latin typeface="Amasis MT Pro Black" panose="02040A04050005020304" pitchFamily="18" charset="0"/>
              </a:rPr>
              <a:t>coli din UE</a:t>
            </a:r>
            <a:endParaRPr lang="ro-RO" sz="2000" dirty="0">
              <a:latin typeface="Amasis MT Pro Black" panose="02040A04050005020304" pitchFamily="18" charset="0"/>
            </a:endParaRPr>
          </a:p>
          <a:p>
            <a:r>
              <a:rPr lang="ro-RO" sz="2000" dirty="0">
                <a:latin typeface="Amasis MT Pro Black" panose="02040A04050005020304" pitchFamily="18" charset="0"/>
              </a:rPr>
              <a:t>2 proiecte E-twinning </a:t>
            </a:r>
            <a:endParaRPr lang="en-GB" sz="2000" dirty="0">
              <a:latin typeface="Amasis MT Pro Black" panose="02040A040500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458C81-3E55-DC02-3634-C29B5A6D2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14" y="54429"/>
            <a:ext cx="3158002" cy="823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DBDC86-3388-667E-5A03-5384D44C7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4584" y="192861"/>
            <a:ext cx="2402032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1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1E42B1-4118-3B5F-3617-4EF3093812B2}"/>
              </a:ext>
            </a:extLst>
          </p:cNvPr>
          <p:cNvSpPr txBox="1"/>
          <p:nvPr/>
        </p:nvSpPr>
        <p:spPr>
          <a:xfrm>
            <a:off x="3543300" y="6858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solidFill>
                  <a:srgbClr val="0070C0"/>
                </a:solidFill>
                <a:latin typeface="Amasis MT Pro Black" panose="02040A04050005020304" pitchFamily="18" charset="0"/>
              </a:rPr>
              <a:t>STRUCTURA MOBILITĂȚILOR (OCTOMBRIE 2025- MAI 2026)</a:t>
            </a:r>
            <a:endParaRPr lang="en-GB" sz="2400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A22C0E-4DB5-74FE-98E2-BCDE96779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15417"/>
              </p:ext>
            </p:extLst>
          </p:nvPr>
        </p:nvGraphicFramePr>
        <p:xfrm>
          <a:off x="1068160" y="1971523"/>
          <a:ext cx="1029516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603">
                  <a:extLst>
                    <a:ext uri="{9D8B030D-6E8A-4147-A177-3AD203B41FA5}">
                      <a16:colId xmlns:a16="http://schemas.microsoft.com/office/drawing/2014/main" val="2361731785"/>
                    </a:ext>
                  </a:extLst>
                </a:gridCol>
                <a:gridCol w="2404219">
                  <a:extLst>
                    <a:ext uri="{9D8B030D-6E8A-4147-A177-3AD203B41FA5}">
                      <a16:colId xmlns:a16="http://schemas.microsoft.com/office/drawing/2014/main" val="270051251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569541238"/>
                    </a:ext>
                  </a:extLst>
                </a:gridCol>
                <a:gridCol w="1491344">
                  <a:extLst>
                    <a:ext uri="{9D8B030D-6E8A-4147-A177-3AD203B41FA5}">
                      <a16:colId xmlns:a16="http://schemas.microsoft.com/office/drawing/2014/main" val="459489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FLUX 1</a:t>
                      </a:r>
                    </a:p>
                    <a:p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2 PROFESORI  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ITALIA</a:t>
                      </a:r>
                    </a:p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CURS FORMARE –INCLUZIUNE/ANTI BULLYING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5 ZILE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1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FLUX 2</a:t>
                      </a:r>
                    </a:p>
                    <a:p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2 PROFESORI 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MALTA</a:t>
                      </a:r>
                    </a:p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CURS FORMARE – DIGITALIZARE – INTELIGENȚĂ ARTIFICIALĂ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5 ZILE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124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FLUX 3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7 ELEVI – LICEU</a:t>
                      </a:r>
                    </a:p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1 PROFESOR ÎNSOȚITOR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2000" dirty="0">
                        <a:latin typeface="Amasis MT Pro Black" panose="02040A04050005020304" pitchFamily="18" charset="0"/>
                      </a:endParaRPr>
                    </a:p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ȚĂRILE DE JOS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Amasis MT Pro Black" panose="02040A04050005020304" pitchFamily="18" charset="0"/>
                        </a:rPr>
                        <a:t>10 ZILE</a:t>
                      </a:r>
                      <a:endParaRPr lang="en-GB" sz="2000" dirty="0">
                        <a:latin typeface="Amasis MT Pro Black" panose="02040A040500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8018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4DBEC93-C4CE-48C0-C2C2-4B3ECBD2C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9" y="165426"/>
            <a:ext cx="3158002" cy="8230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9653BF-ADB4-8510-F7A3-341ECB3C3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7241" y="165426"/>
            <a:ext cx="2402032" cy="7681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F8C02B-B454-98B9-8C69-E0E7C8961995}"/>
              </a:ext>
            </a:extLst>
          </p:cNvPr>
          <p:cNvSpPr txBox="1"/>
          <p:nvPr/>
        </p:nvSpPr>
        <p:spPr>
          <a:xfrm>
            <a:off x="4327072" y="5388429"/>
            <a:ext cx="4321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>
                <a:solidFill>
                  <a:srgbClr val="0070C0"/>
                </a:solidFill>
                <a:latin typeface="Amasis MT Pro Black" panose="02040A04050005020304" pitchFamily="18" charset="0"/>
              </a:rPr>
              <a:t>Succes AI-LT3S!!!</a:t>
            </a:r>
            <a:endParaRPr lang="en-GB" sz="2800" dirty="0">
              <a:solidFill>
                <a:srgbClr val="0070C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8062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771</TotalTime>
  <Words>807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Amasis MT Pro Black</vt:lpstr>
      <vt:lpstr>Amasis MT Pro Light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 Proiect: Primul STEM-Student din familie Cod SMIS+ 326591   Titlu Apel: ,,Primul student din familie" - Regiuni mai puțin dezvoltate</dc:title>
  <dc:creator>TS</dc:creator>
  <cp:lastModifiedBy>tamara slatineanu</cp:lastModifiedBy>
  <cp:revision>42</cp:revision>
  <dcterms:created xsi:type="dcterms:W3CDTF">2025-02-05T19:23:10Z</dcterms:created>
  <dcterms:modified xsi:type="dcterms:W3CDTF">2025-06-16T18:17:54Z</dcterms:modified>
</cp:coreProperties>
</file>